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20"/>
  </p:notesMasterIdLst>
  <p:handoutMasterIdLst>
    <p:handoutMasterId r:id="rId21"/>
  </p:handoutMasterIdLst>
  <p:sldIdLst>
    <p:sldId id="263" r:id="rId3"/>
    <p:sldId id="278" r:id="rId4"/>
    <p:sldId id="265" r:id="rId5"/>
    <p:sldId id="272" r:id="rId6"/>
    <p:sldId id="268" r:id="rId7"/>
    <p:sldId id="258" r:id="rId8"/>
    <p:sldId id="260" r:id="rId9"/>
    <p:sldId id="274" r:id="rId10"/>
    <p:sldId id="280" r:id="rId11"/>
    <p:sldId id="276" r:id="rId12"/>
    <p:sldId id="279" r:id="rId13"/>
    <p:sldId id="282" r:id="rId14"/>
    <p:sldId id="281" r:id="rId15"/>
    <p:sldId id="283" r:id="rId16"/>
    <p:sldId id="259" r:id="rId17"/>
    <p:sldId id="271" r:id="rId18"/>
    <p:sldId id="26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0868"/>
    <a:srgbClr val="EAA316"/>
    <a:srgbClr val="ED0F87"/>
    <a:srgbClr val="0070C0"/>
    <a:srgbClr val="FDC3DD"/>
    <a:srgbClr val="FCA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176" autoAdjust="0"/>
  </p:normalViewPr>
  <p:slideViewPr>
    <p:cSldViewPr snapToGrid="0">
      <p:cViewPr varScale="1">
        <p:scale>
          <a:sx n="75" d="100"/>
          <a:sy n="75" d="100"/>
        </p:scale>
        <p:origin x="974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7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9752AB6-48C0-40C3-BCBD-B7422F5527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256578-54CC-4779-9DB0-E948E347F1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F962D-EA47-4E51-9554-F68BBC1E12DB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5189B7-0E5B-434C-9A68-DF3D1AFA4F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A3463D-1CCF-4A08-AEE4-060DE5D295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FF003-3557-496A-AD7D-26E00B57F9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9498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A1984-7620-4362-8D5A-4EF65CC43739}" type="datetimeFigureOut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5A5B8-820E-4778-815A-701FE5CB0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7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55A5B8-820E-4778-815A-701FE5CB046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0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5A5B8-820E-4778-815A-701FE5CB046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571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50" dirty="0"/>
              <a:t>저희 팀은 저와 정지은 학생으로 구성됐으며 평등하게 역할을 잘 나누어 진행하고 있습니다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/>
              <a:t>저희가 선택한 주제는 웹 </a:t>
            </a:r>
            <a:r>
              <a:rPr lang="ko-KR" altLang="en-US" sz="1050" dirty="0" err="1"/>
              <a:t>크롤링을</a:t>
            </a:r>
            <a:r>
              <a:rPr lang="ko-KR" altLang="en-US" sz="1050" dirty="0"/>
              <a:t> 활용한 통신사별 공시지원금을 비교하여 사용자에게 현명한 선택을 제공하는 사이트 입니다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5A5B8-820E-4778-815A-701FE5CB04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39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 프로젝트에 관한 개요도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</a:t>
            </a:r>
            <a:r>
              <a:rPr lang="en-US" altLang="ko-KR" dirty="0" err="1"/>
              <a:t>sk</a:t>
            </a:r>
            <a:r>
              <a:rPr lang="ko-KR" altLang="en-US" dirty="0"/>
              <a:t>와 </a:t>
            </a:r>
            <a:r>
              <a:rPr lang="en-US" altLang="ko-KR" dirty="0"/>
              <a:t>lg</a:t>
            </a:r>
            <a:r>
              <a:rPr lang="ko-KR" altLang="en-US" dirty="0"/>
              <a:t> </a:t>
            </a:r>
            <a:r>
              <a:rPr lang="ko-KR" altLang="en-US" dirty="0" err="1"/>
              <a:t>크롤러</a:t>
            </a:r>
            <a:r>
              <a:rPr lang="en-US" altLang="ko-KR" dirty="0"/>
              <a:t>, </a:t>
            </a:r>
            <a:r>
              <a:rPr lang="ko-KR" altLang="en-US" dirty="0"/>
              <a:t>데이터베이스 관리 및 웹 검색기능 구현을 담당했고</a:t>
            </a:r>
            <a:r>
              <a:rPr lang="en-US" altLang="ko-KR" dirty="0"/>
              <a:t>, </a:t>
            </a:r>
            <a:r>
              <a:rPr lang="ko-KR" altLang="en-US" dirty="0"/>
              <a:t>정지은 학생은 </a:t>
            </a:r>
            <a:r>
              <a:rPr lang="en-US" altLang="ko-KR" dirty="0" err="1"/>
              <a:t>kt</a:t>
            </a:r>
            <a:r>
              <a:rPr lang="en-US" altLang="ko-KR" dirty="0"/>
              <a:t> </a:t>
            </a:r>
            <a:r>
              <a:rPr lang="ko-KR" altLang="en-US" dirty="0" err="1"/>
              <a:t>크롤러</a:t>
            </a:r>
            <a:r>
              <a:rPr lang="en-US" altLang="ko-KR" dirty="0"/>
              <a:t>, </a:t>
            </a:r>
            <a:r>
              <a:rPr lang="ko-KR" altLang="en-US" dirty="0"/>
              <a:t>서버 구축</a:t>
            </a:r>
            <a:r>
              <a:rPr lang="en-US" altLang="ko-KR" dirty="0"/>
              <a:t>, </a:t>
            </a:r>
            <a:r>
              <a:rPr lang="ko-KR" altLang="en-US" dirty="0"/>
              <a:t>그래프를 통한 시각화 구현과 웹 검색 기능 구현을 도와주었습니다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5A5B8-820E-4778-815A-701FE5CB046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7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저희는 </a:t>
            </a:r>
            <a:r>
              <a:rPr lang="ko-KR" altLang="en-US" dirty="0" err="1"/>
              <a:t>크롤러</a:t>
            </a:r>
            <a:r>
              <a:rPr lang="ko-KR" altLang="en-US" dirty="0"/>
              <a:t> 제작에 앞서 </a:t>
            </a:r>
            <a:r>
              <a:rPr lang="ko-KR" altLang="en-US" dirty="0" err="1"/>
              <a:t>크롤링</a:t>
            </a:r>
            <a:r>
              <a:rPr lang="ko-KR" altLang="en-US" dirty="0"/>
              <a:t> 타겟 사이트를 찾았습니다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위 사진부터 </a:t>
            </a:r>
            <a:r>
              <a:rPr lang="en-US" altLang="ko-KR" dirty="0"/>
              <a:t>SKT, KT, LG U+ </a:t>
            </a:r>
            <a:r>
              <a:rPr lang="ko-KR" altLang="en-US" dirty="0"/>
              <a:t>순인데요</a:t>
            </a:r>
            <a:r>
              <a:rPr lang="en-US" altLang="ko-KR" dirty="0"/>
              <a:t>. </a:t>
            </a:r>
            <a:r>
              <a:rPr lang="ko-KR" altLang="en-US" dirty="0"/>
              <a:t>사이트에는</a:t>
            </a:r>
            <a:r>
              <a:rPr lang="en-US" altLang="ko-KR" dirty="0"/>
              <a:t> </a:t>
            </a:r>
            <a:r>
              <a:rPr lang="ko-KR" altLang="en-US" dirty="0"/>
              <a:t>사진처럼 각 통신사 사이트별로 출고가</a:t>
            </a:r>
            <a:r>
              <a:rPr lang="en-US" altLang="ko-KR" dirty="0"/>
              <a:t>, </a:t>
            </a:r>
            <a:r>
              <a:rPr lang="ko-KR" altLang="en-US" dirty="0"/>
              <a:t>총 지원금</a:t>
            </a:r>
            <a:r>
              <a:rPr lang="en-US" altLang="ko-KR" dirty="0"/>
              <a:t>, </a:t>
            </a:r>
            <a:r>
              <a:rPr lang="ko-KR" altLang="en-US" dirty="0"/>
              <a:t>실제 판매가 등의 정보가 게시되어 있지만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POST </a:t>
            </a:r>
            <a:r>
              <a:rPr lang="ko-KR" altLang="en-US" dirty="0"/>
              <a:t>방식을 사용하여 </a:t>
            </a:r>
            <a:r>
              <a:rPr lang="en-US" altLang="ko-KR" dirty="0"/>
              <a:t>URL</a:t>
            </a:r>
            <a:r>
              <a:rPr lang="ko-KR" altLang="en-US" dirty="0"/>
              <a:t>이 바뀌지 않기 때문에 직접 브라우저를 띄워서 움직여주는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selenium </a:t>
            </a:r>
            <a:r>
              <a:rPr lang="ko-KR" altLang="en-US" dirty="0"/>
              <a:t>패키지를 사용하여 </a:t>
            </a:r>
            <a:r>
              <a:rPr lang="en-US" altLang="ko-KR" dirty="0"/>
              <a:t>html </a:t>
            </a:r>
            <a:r>
              <a:rPr lang="ko-KR" altLang="en-US" dirty="0"/>
              <a:t>소스를 획득하고</a:t>
            </a:r>
            <a:endParaRPr lang="en-US" altLang="ko-KR" dirty="0"/>
          </a:p>
          <a:p>
            <a:r>
              <a:rPr lang="ko-KR" altLang="en-US" dirty="0"/>
              <a:t>정규식을 사용하여 태그를 제거해 데이터를 추출했습니다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5A5B8-820E-4778-815A-701FE5CB046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7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selenium</a:t>
            </a:r>
            <a:r>
              <a:rPr lang="ko-KR" altLang="en-US" dirty="0"/>
              <a:t>을 이용하여 구현한 </a:t>
            </a:r>
            <a:r>
              <a:rPr lang="ko-KR" altLang="en-US" dirty="0" err="1"/>
              <a:t>크롤러마다</a:t>
            </a:r>
            <a:r>
              <a:rPr lang="ko-KR" altLang="en-US" dirty="0"/>
              <a:t> 크롤링한 데이터들을 이미지</a:t>
            </a:r>
            <a:r>
              <a:rPr lang="en-US" altLang="ko-KR" dirty="0"/>
              <a:t>, </a:t>
            </a:r>
            <a:r>
              <a:rPr lang="ko-KR" altLang="en-US" dirty="0"/>
              <a:t>모델명</a:t>
            </a:r>
            <a:r>
              <a:rPr lang="en-US" altLang="ko-KR" dirty="0"/>
              <a:t>, </a:t>
            </a:r>
            <a:r>
              <a:rPr lang="ko-KR" altLang="en-US" dirty="0"/>
              <a:t>제품명</a:t>
            </a:r>
            <a:r>
              <a:rPr lang="en-US" altLang="ko-KR" dirty="0"/>
              <a:t>, </a:t>
            </a:r>
            <a:r>
              <a:rPr lang="ko-KR" altLang="en-US" dirty="0"/>
              <a:t>출고가</a:t>
            </a:r>
            <a:r>
              <a:rPr lang="en-US" altLang="ko-KR" dirty="0"/>
              <a:t>, </a:t>
            </a:r>
            <a:r>
              <a:rPr lang="ko-KR" altLang="en-US" dirty="0"/>
              <a:t>공시지원금</a:t>
            </a:r>
            <a:r>
              <a:rPr lang="en-US" altLang="ko-KR" dirty="0"/>
              <a:t>, </a:t>
            </a:r>
            <a:r>
              <a:rPr lang="ko-KR" altLang="en-US" dirty="0"/>
              <a:t>추가지원금</a:t>
            </a:r>
            <a:r>
              <a:rPr lang="en-US" altLang="ko-KR" dirty="0"/>
              <a:t>, </a:t>
            </a:r>
            <a:r>
              <a:rPr lang="ko-KR" altLang="en-US" dirty="0"/>
              <a:t>판매가</a:t>
            </a:r>
            <a:r>
              <a:rPr lang="en-US" altLang="ko-KR" dirty="0"/>
              <a:t>, </a:t>
            </a:r>
            <a:r>
              <a:rPr lang="ko-KR" altLang="en-US" dirty="0"/>
              <a:t>공시일자 순으로 정리하여 데이터베이스에 넘겨주어 각 통신사별 테이블에 저장하도록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5A5B8-820E-4778-815A-701FE5CB046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663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그렇게 각 통신사 테이블 별로 데이터가 쌓여가다가</a:t>
            </a:r>
            <a:r>
              <a:rPr lang="en-US" altLang="ko-KR" dirty="0"/>
              <a:t>, </a:t>
            </a:r>
            <a:r>
              <a:rPr lang="ko-KR" altLang="en-US" dirty="0"/>
              <a:t>만약 공시일자가 업데이트 된다면 </a:t>
            </a:r>
            <a:r>
              <a:rPr lang="en-US" altLang="ko-KR" dirty="0"/>
              <a:t>update </a:t>
            </a:r>
            <a:r>
              <a:rPr lang="ko-KR" altLang="en-US" dirty="0"/>
              <a:t>테이블에 </a:t>
            </a:r>
            <a:r>
              <a:rPr lang="en-US" altLang="ko-KR" dirty="0"/>
              <a:t>id</a:t>
            </a:r>
            <a:r>
              <a:rPr lang="ko-KR" altLang="en-US" dirty="0"/>
              <a:t>가 자동으로 </a:t>
            </a:r>
            <a:r>
              <a:rPr lang="ko-KR" altLang="en-US" dirty="0" err="1"/>
              <a:t>카운팅되며</a:t>
            </a:r>
            <a:r>
              <a:rPr lang="ko-KR" altLang="en-US" dirty="0"/>
              <a:t> 업데이트 된 통신사 테이블 이름을 삽입하도록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5A5B8-820E-4778-815A-701FE5CB046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7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구축까지 완료한 다음</a:t>
            </a:r>
            <a:r>
              <a:rPr lang="en-US" altLang="ko-KR" dirty="0"/>
              <a:t>, </a:t>
            </a:r>
            <a:r>
              <a:rPr lang="ko-KR" altLang="en-US" dirty="0"/>
              <a:t>웹 페이지를 구현하게 됐는데요</a:t>
            </a:r>
            <a:r>
              <a:rPr lang="en-US" altLang="ko-KR" dirty="0"/>
              <a:t>. </a:t>
            </a:r>
            <a:r>
              <a:rPr lang="ko-KR" altLang="en-US" dirty="0"/>
              <a:t>저희는 제품명과 모델명으로 검색이 가능하게끔 했습니다</a:t>
            </a:r>
            <a:r>
              <a:rPr lang="en-US" altLang="ko-KR" dirty="0"/>
              <a:t>. </a:t>
            </a:r>
            <a:r>
              <a:rPr lang="ko-KR" altLang="en-US" dirty="0"/>
              <a:t>먼저 핸드폰명으로 </a:t>
            </a:r>
            <a:r>
              <a:rPr lang="en-US" altLang="ko-KR" dirty="0"/>
              <a:t>v30</a:t>
            </a:r>
            <a:r>
              <a:rPr lang="ko-KR" altLang="en-US" dirty="0"/>
              <a:t>을 검색하게 되면</a:t>
            </a:r>
            <a:r>
              <a:rPr lang="en-US" altLang="ko-KR" dirty="0"/>
              <a:t>, </a:t>
            </a:r>
            <a:r>
              <a:rPr lang="ko-KR" altLang="en-US" dirty="0"/>
              <a:t>그림과 같이 통신사별로 검색어에 관련된 제품군들이 나오며</a:t>
            </a:r>
            <a:r>
              <a:rPr lang="en-US" altLang="ko-KR" dirty="0"/>
              <a:t>, </a:t>
            </a:r>
            <a:r>
              <a:rPr lang="ko-KR" altLang="en-US" dirty="0"/>
              <a:t>지원금 변화 그래프 탭에 보기를 클릭했을 때 새로운 창이 열리며 그래프가 나오도록 설정했습니다</a:t>
            </a:r>
            <a:r>
              <a:rPr lang="en-US" altLang="ko-KR" dirty="0"/>
              <a:t>. </a:t>
            </a:r>
            <a:r>
              <a:rPr lang="ko-KR" altLang="en-US" dirty="0"/>
              <a:t>만약 갱신 내역이 없을 시에는 경고창이 뜨며 창이 닫힙니다</a:t>
            </a:r>
            <a:r>
              <a:rPr lang="en-US" altLang="ko-KR" dirty="0"/>
              <a:t>. </a:t>
            </a:r>
            <a:r>
              <a:rPr lang="ko-KR" altLang="en-US" dirty="0"/>
              <a:t>현재 보이는 그래프는 공시날짜가 갱신된 모델이 거의 없어서 저희가 임의로 삽입한 </a:t>
            </a:r>
            <a:r>
              <a:rPr lang="en-US" altLang="ko-KR" dirty="0" err="1"/>
              <a:t>jieun</a:t>
            </a:r>
            <a:r>
              <a:rPr lang="ko-KR" altLang="en-US" dirty="0"/>
              <a:t>이라는 업데이트 테이블 삽입 및 모델로 그래프를 그린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5A5B8-820E-4778-815A-701FE5CB046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436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모델명도 앞서 설명한 핸드폰명과 매우 유사하게 검색을 진행합니다</a:t>
            </a:r>
            <a:r>
              <a:rPr lang="en-US" altLang="ko-KR" dirty="0"/>
              <a:t>. </a:t>
            </a:r>
            <a:r>
              <a:rPr lang="ko-KR" altLang="en-US" dirty="0"/>
              <a:t>모델명 뒤에 붙는 통신사 고유 문자를 삭제하여 검색을 하게 되면</a:t>
            </a:r>
            <a:r>
              <a:rPr lang="en-US" altLang="ko-KR" dirty="0"/>
              <a:t>, </a:t>
            </a:r>
            <a:r>
              <a:rPr lang="ko-KR" altLang="en-US" dirty="0"/>
              <a:t>이런 식으로 나오게 했습니다</a:t>
            </a:r>
            <a:r>
              <a:rPr lang="en-US" altLang="ko-KR" dirty="0"/>
              <a:t>. </a:t>
            </a:r>
            <a:r>
              <a:rPr lang="ko-KR" altLang="en-US" dirty="0"/>
              <a:t>지원금 변화 그래프도 이전 슬라이드와 마찬가지로 나오게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5A5B8-820E-4778-815A-701FE5CB046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20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5A5B8-820E-4778-815A-701FE5CB046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0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FFBF4-4831-4953-A92E-7A51E76B22B0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29240" y="6311900"/>
            <a:ext cx="2743200" cy="365125"/>
          </a:xfrm>
        </p:spPr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76207" y="390729"/>
            <a:ext cx="1344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10X10 Bold" panose="020D0604000000000000" pitchFamily="50" charset="-127"/>
              </a:rPr>
              <a:t>IT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10X10 Bold" panose="020D0604000000000000" pitchFamily="50" charset="-127"/>
              </a:rPr>
              <a:t>정보 특강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10876207" y="270851"/>
            <a:ext cx="162694" cy="5223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cxnSpLocks/>
            <a:endCxn id="14" idx="1"/>
          </p:cNvCxnSpPr>
          <p:nvPr userDrawn="1"/>
        </p:nvCxnSpPr>
        <p:spPr>
          <a:xfrm flipV="1">
            <a:off x="1494816" y="532033"/>
            <a:ext cx="9381391" cy="125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524885" y="544618"/>
            <a:ext cx="1663547" cy="0"/>
          </a:xfrm>
          <a:prstGeom prst="line">
            <a:avLst/>
          </a:prstGeom>
          <a:ln w="28575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0" y="330691"/>
            <a:ext cx="1608463" cy="435683"/>
            <a:chOff x="0" y="330691"/>
            <a:chExt cx="1608463" cy="435683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333033"/>
              <a:ext cx="1332122" cy="433339"/>
            </a:xfrm>
            <a:prstGeom prst="rect">
              <a:avLst/>
            </a:prstGeom>
            <a:solidFill>
              <a:srgbClr val="E0086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 userDrawn="1"/>
          </p:nvSpPr>
          <p:spPr>
            <a:xfrm rot="5400000">
              <a:off x="1248534" y="406446"/>
              <a:ext cx="435683" cy="284174"/>
            </a:xfrm>
            <a:prstGeom prst="triangle">
              <a:avLst/>
            </a:prstGeom>
            <a:solidFill>
              <a:srgbClr val="E0086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DF289-51D3-4F23-83D1-8F9063913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751" y="259752"/>
            <a:ext cx="4966133" cy="544107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89362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739764-5859-4B71-8625-7417A047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649D-8A0E-45B8-9251-52ED76DC7481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57C54C-54C1-4240-A995-D20A5C64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1D21D1-41AC-443E-964C-B6CB3871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172B8-0CDC-4FB5-AF8D-D11CDE9530AB}"/>
              </a:ext>
            </a:extLst>
          </p:cNvPr>
          <p:cNvSpPr txBox="1"/>
          <p:nvPr userDrawn="1"/>
        </p:nvSpPr>
        <p:spPr>
          <a:xfrm>
            <a:off x="8969203" y="4346286"/>
            <a:ext cx="1693545" cy="24622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IT </a:t>
            </a:r>
            <a:r>
              <a:rPr lang="ko-KR" altLang="en-US" sz="1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정보 특강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1A9E01-E719-4EFA-98EF-6333F25E49DB}"/>
              </a:ext>
            </a:extLst>
          </p:cNvPr>
          <p:cNvCxnSpPr/>
          <p:nvPr userDrawn="1"/>
        </p:nvCxnSpPr>
        <p:spPr>
          <a:xfrm>
            <a:off x="3102893" y="2582442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5A976C-5F11-422B-9AB5-48160993974C}"/>
              </a:ext>
            </a:extLst>
          </p:cNvPr>
          <p:cNvCxnSpPr/>
          <p:nvPr userDrawn="1"/>
        </p:nvCxnSpPr>
        <p:spPr>
          <a:xfrm>
            <a:off x="2177675" y="2582442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F6D09A-FF32-4113-9C55-2A269DF35636}"/>
              </a:ext>
            </a:extLst>
          </p:cNvPr>
          <p:cNvCxnSpPr/>
          <p:nvPr userDrawn="1"/>
        </p:nvCxnSpPr>
        <p:spPr>
          <a:xfrm>
            <a:off x="2177675" y="4299748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DAEA4C-0F6F-4543-8BFC-FA987FAAE498}"/>
              </a:ext>
            </a:extLst>
          </p:cNvPr>
          <p:cNvCxnSpPr/>
          <p:nvPr userDrawn="1"/>
        </p:nvCxnSpPr>
        <p:spPr>
          <a:xfrm>
            <a:off x="7984697" y="4299748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D19BAC-1121-437C-9F6F-976C9419E5DC}"/>
              </a:ext>
            </a:extLst>
          </p:cNvPr>
          <p:cNvSpPr txBox="1"/>
          <p:nvPr userDrawn="1"/>
        </p:nvSpPr>
        <p:spPr>
          <a:xfrm>
            <a:off x="2099451" y="2305634"/>
            <a:ext cx="169354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목차</a:t>
            </a:r>
            <a:endParaRPr lang="ko-KR" altLang="en-US" sz="11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04159-792A-461E-B3E3-42F54EE964F6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2837008" y="2893695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01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96155-6D04-49E7-ABF4-283CAB8DF482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4723593" y="2893695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02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600E1-E61E-468A-84D7-192A8CB729B0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6653358" y="2893695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03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B6358-33FF-49BD-A241-847B3487886B}"/>
              </a:ext>
            </a:extLst>
          </p:cNvPr>
          <p:cNvCxnSpPr/>
          <p:nvPr userDrawn="1"/>
        </p:nvCxnSpPr>
        <p:spPr>
          <a:xfrm>
            <a:off x="4044143" y="2893695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2D811D-91F3-4C83-A2A6-CB08106C845E}"/>
              </a:ext>
            </a:extLst>
          </p:cNvPr>
          <p:cNvCxnSpPr/>
          <p:nvPr userDrawn="1"/>
        </p:nvCxnSpPr>
        <p:spPr>
          <a:xfrm>
            <a:off x="5942158" y="2893695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2AD278-A128-43FC-B56E-0950B57315E2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2356313" y="3317240"/>
            <a:ext cx="1384935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팀 소개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E8D5D-F724-40EF-B07E-9DBF3C4F8273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4307033" y="3329940"/>
            <a:ext cx="1287145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프로젝</a:t>
            </a:r>
            <a:r>
              <a:rPr lang="ko-KR" altLang="en-US" sz="13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트 진행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7009D-9B59-483D-8B1E-041C9BEB50A0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6266008" y="3314065"/>
            <a:ext cx="1291590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프로젝트 결과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7C7703F-1E6A-4C16-839D-018261CB0D77}"/>
              </a:ext>
            </a:extLst>
          </p:cNvPr>
          <p:cNvCxnSpPr/>
          <p:nvPr userDrawn="1"/>
        </p:nvCxnSpPr>
        <p:spPr>
          <a:xfrm>
            <a:off x="2920193" y="3237865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02A8F9-32D3-4F27-B1F0-23ECFDB5BD7D}"/>
              </a:ext>
            </a:extLst>
          </p:cNvPr>
          <p:cNvCxnSpPr/>
          <p:nvPr userDrawn="1"/>
        </p:nvCxnSpPr>
        <p:spPr>
          <a:xfrm>
            <a:off x="4822018" y="3237865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D9B15D2-14F4-498F-8E8F-89DA93ED99AC}"/>
              </a:ext>
            </a:extLst>
          </p:cNvPr>
          <p:cNvCxnSpPr/>
          <p:nvPr userDrawn="1"/>
        </p:nvCxnSpPr>
        <p:spPr>
          <a:xfrm>
            <a:off x="6762578" y="3237865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3" name="TextBox 49">
            <a:extLst>
              <a:ext uri="{FF2B5EF4-FFF2-40B4-BE49-F238E27FC236}">
                <a16:creationId xmlns:a16="http://schemas.microsoft.com/office/drawing/2014/main" id="{5FFC2E65-3071-4D9E-AB51-C05F3D2234A9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8494858" y="2903220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04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cxnSp>
        <p:nvCxnSpPr>
          <p:cNvPr id="24" name="직선 연결선 50">
            <a:extLst>
              <a:ext uri="{FF2B5EF4-FFF2-40B4-BE49-F238E27FC236}">
                <a16:creationId xmlns:a16="http://schemas.microsoft.com/office/drawing/2014/main" id="{B24254EE-F203-4879-9430-C121F045A7F1}"/>
              </a:ext>
            </a:extLst>
          </p:cNvPr>
          <p:cNvCxnSpPr/>
          <p:nvPr userDrawn="1"/>
        </p:nvCxnSpPr>
        <p:spPr>
          <a:xfrm>
            <a:off x="7852238" y="2903220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5" name="TextBox 51">
            <a:extLst>
              <a:ext uri="{FF2B5EF4-FFF2-40B4-BE49-F238E27FC236}">
                <a16:creationId xmlns:a16="http://schemas.microsoft.com/office/drawing/2014/main" id="{BB4C5181-8EAB-4B35-A34F-3AA5E4414716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8288483" y="3305810"/>
            <a:ext cx="901065" cy="324485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Q&amp;A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cxnSp>
        <p:nvCxnSpPr>
          <p:cNvPr id="26" name="직선 연결선 52">
            <a:extLst>
              <a:ext uri="{FF2B5EF4-FFF2-40B4-BE49-F238E27FC236}">
                <a16:creationId xmlns:a16="http://schemas.microsoft.com/office/drawing/2014/main" id="{BDA9707E-CBA2-49C9-A5C9-B439EFD7737C}"/>
              </a:ext>
            </a:extLst>
          </p:cNvPr>
          <p:cNvCxnSpPr/>
          <p:nvPr userDrawn="1"/>
        </p:nvCxnSpPr>
        <p:spPr>
          <a:xfrm>
            <a:off x="8604078" y="3241040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32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739764-5859-4B71-8625-7417A047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649D-8A0E-45B8-9251-52ED76DC7481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57C54C-54C1-4240-A995-D20A5C64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1D21D1-41AC-443E-964C-B6CB3871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172B8-0CDC-4FB5-AF8D-D11CDE9530AB}"/>
              </a:ext>
            </a:extLst>
          </p:cNvPr>
          <p:cNvSpPr txBox="1"/>
          <p:nvPr userDrawn="1"/>
        </p:nvSpPr>
        <p:spPr>
          <a:xfrm>
            <a:off x="8969203" y="4346286"/>
            <a:ext cx="1693545" cy="24622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IT </a:t>
            </a:r>
            <a:r>
              <a:rPr lang="ko-KR" altLang="en-US" sz="1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정보 특강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1A9E01-E719-4EFA-98EF-6333F25E49DB}"/>
              </a:ext>
            </a:extLst>
          </p:cNvPr>
          <p:cNvCxnSpPr/>
          <p:nvPr userDrawn="1"/>
        </p:nvCxnSpPr>
        <p:spPr>
          <a:xfrm>
            <a:off x="3102893" y="2582442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5A976C-5F11-422B-9AB5-48160993974C}"/>
              </a:ext>
            </a:extLst>
          </p:cNvPr>
          <p:cNvCxnSpPr/>
          <p:nvPr userDrawn="1"/>
        </p:nvCxnSpPr>
        <p:spPr>
          <a:xfrm>
            <a:off x="2177675" y="2582442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F6D09A-FF32-4113-9C55-2A269DF35636}"/>
              </a:ext>
            </a:extLst>
          </p:cNvPr>
          <p:cNvCxnSpPr/>
          <p:nvPr userDrawn="1"/>
        </p:nvCxnSpPr>
        <p:spPr>
          <a:xfrm>
            <a:off x="2177675" y="4299748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DAEA4C-0F6F-4543-8BFC-FA987FAAE498}"/>
              </a:ext>
            </a:extLst>
          </p:cNvPr>
          <p:cNvCxnSpPr/>
          <p:nvPr userDrawn="1"/>
        </p:nvCxnSpPr>
        <p:spPr>
          <a:xfrm>
            <a:off x="7984697" y="4299748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D19BAC-1121-437C-9F6F-976C9419E5DC}"/>
              </a:ext>
            </a:extLst>
          </p:cNvPr>
          <p:cNvSpPr txBox="1"/>
          <p:nvPr userDrawn="1"/>
        </p:nvSpPr>
        <p:spPr>
          <a:xfrm>
            <a:off x="2099451" y="2305634"/>
            <a:ext cx="169354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목차</a:t>
            </a:r>
            <a:endParaRPr lang="ko-KR" altLang="en-US" sz="11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04159-792A-461E-B3E3-42F54EE964F6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4062095" y="3058391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01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96155-6D04-49E7-ABF4-283CAB8DF482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5948680" y="3058391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02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600E1-E61E-468A-84D7-192A8CB729B0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7878445" y="3058391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03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B6358-33FF-49BD-A241-847B3487886B}"/>
              </a:ext>
            </a:extLst>
          </p:cNvPr>
          <p:cNvCxnSpPr/>
          <p:nvPr userDrawn="1"/>
        </p:nvCxnSpPr>
        <p:spPr>
          <a:xfrm>
            <a:off x="5269230" y="3058391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2D811D-91F3-4C83-A2A6-CB08106C845E}"/>
              </a:ext>
            </a:extLst>
          </p:cNvPr>
          <p:cNvCxnSpPr/>
          <p:nvPr userDrawn="1"/>
        </p:nvCxnSpPr>
        <p:spPr>
          <a:xfrm>
            <a:off x="7167245" y="3058391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2AD278-A128-43FC-B56E-0950B57315E2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3581400" y="3481936"/>
            <a:ext cx="1384935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팀 소개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E8D5D-F724-40EF-B07E-9DBF3C4F8273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5532120" y="3494636"/>
            <a:ext cx="1287145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프로젝</a:t>
            </a:r>
            <a:r>
              <a:rPr lang="ko-KR" altLang="en-US" sz="13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트 진행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7009D-9B59-483D-8B1E-041C9BEB50A0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7491095" y="3478761"/>
            <a:ext cx="1291590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Q&amp;A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7C7703F-1E6A-4C16-839D-018261CB0D77}"/>
              </a:ext>
            </a:extLst>
          </p:cNvPr>
          <p:cNvCxnSpPr/>
          <p:nvPr userDrawn="1"/>
        </p:nvCxnSpPr>
        <p:spPr>
          <a:xfrm>
            <a:off x="4145280" y="3402561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02A8F9-32D3-4F27-B1F0-23ECFDB5BD7D}"/>
              </a:ext>
            </a:extLst>
          </p:cNvPr>
          <p:cNvCxnSpPr/>
          <p:nvPr userDrawn="1"/>
        </p:nvCxnSpPr>
        <p:spPr>
          <a:xfrm>
            <a:off x="6047105" y="3402561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D9B15D2-14F4-498F-8E8F-89DA93ED99AC}"/>
              </a:ext>
            </a:extLst>
          </p:cNvPr>
          <p:cNvCxnSpPr/>
          <p:nvPr userDrawn="1"/>
        </p:nvCxnSpPr>
        <p:spPr>
          <a:xfrm>
            <a:off x="7987665" y="3402561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462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04B058-C93D-4FEC-A49B-0FB198C3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649D-8A0E-45B8-9251-52ED76DC7481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137DF6-45FC-44A1-BA11-5F1B5148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39893D-DE37-4E63-9041-3F760EA7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DDC4EC-E7E1-43A4-A8F9-B9A618EA552B}"/>
              </a:ext>
            </a:extLst>
          </p:cNvPr>
          <p:cNvCxnSpPr>
            <a:cxnSpLocks/>
          </p:cNvCxnSpPr>
          <p:nvPr userDrawn="1"/>
        </p:nvCxnSpPr>
        <p:spPr>
          <a:xfrm>
            <a:off x="5351603" y="3021904"/>
            <a:ext cx="3258997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680D36-D0BD-4B51-AEAB-B339B9FE35BA}"/>
              </a:ext>
            </a:extLst>
          </p:cNvPr>
          <p:cNvSpPr/>
          <p:nvPr userDrawn="1"/>
        </p:nvSpPr>
        <p:spPr>
          <a:xfrm>
            <a:off x="4291445" y="2732808"/>
            <a:ext cx="1115576" cy="820861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3C7E64D-E30F-4DD0-B8E7-F702348D8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9601" y="3073838"/>
            <a:ext cx="3311525" cy="395806"/>
          </a:xfrm>
        </p:spPr>
        <p:txBody>
          <a:bodyPr>
            <a:noAutofit/>
          </a:bodyPr>
          <a:lstStyle>
            <a:lvl1pPr mar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 b="0" kern="12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제주고딕" charset="0"/>
                <a:ea typeface="제주고딕" charset="0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C7916165-9D11-4297-941D-792036BD8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7146" y="2908525"/>
            <a:ext cx="1302612" cy="395806"/>
          </a:xfrm>
        </p:spPr>
        <p:txBody>
          <a:bodyPr>
            <a:noAutofit/>
          </a:bodyPr>
          <a:lstStyle>
            <a:lvl1pPr mar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2800" b="1" kern="12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FFFF"/>
                </a:solidFill>
                <a:latin typeface="서울남산체 B" charset="0"/>
                <a:ea typeface="서울남산체 B" charset="0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2872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630C7E-94D4-4DB5-A8AA-D900CCC9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649D-8A0E-45B8-9251-52ED76DC7481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54683C-792B-4754-AC71-E8310B69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C0370-54C4-4739-89F0-B8A11124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ACEAEE-7006-406F-98F8-5053BD00849C}"/>
              </a:ext>
            </a:extLst>
          </p:cNvPr>
          <p:cNvSpPr/>
          <p:nvPr userDrawn="1"/>
        </p:nvSpPr>
        <p:spPr>
          <a:xfrm>
            <a:off x="4686752" y="3615227"/>
            <a:ext cx="3231121" cy="4686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DA272-E008-4740-8B4F-B27DD7067FA3}"/>
              </a:ext>
            </a:extLst>
          </p:cNvPr>
          <p:cNvSpPr txBox="1"/>
          <p:nvPr userDrawn="1"/>
        </p:nvSpPr>
        <p:spPr>
          <a:xfrm>
            <a:off x="4775071" y="3664874"/>
            <a:ext cx="3054483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제주고딕" charset="0"/>
                <a:ea typeface="제주고딕" charset="0"/>
              </a:rPr>
              <a:t>감사합니다</a:t>
            </a:r>
            <a:endParaRPr lang="ko-KR" altLang="en-US" sz="18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1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0485-0444-43F9-B747-05899CD2A9AB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2684018" y="2946362"/>
            <a:ext cx="6823965" cy="965277"/>
            <a:chOff x="3719394" y="2756933"/>
            <a:chExt cx="4677112" cy="538172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165499" y="2756933"/>
              <a:ext cx="321611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719394" y="2756933"/>
              <a:ext cx="1446106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3736054" y="3295105"/>
              <a:ext cx="321611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50400" y="3295105"/>
              <a:ext cx="1446106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630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739764-5859-4B71-8625-7417A047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649D-8A0E-45B8-9251-52ED76DC7481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57C54C-54C1-4240-A995-D20A5C64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1D21D1-41AC-443E-964C-B6CB3871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172B8-0CDC-4FB5-AF8D-D11CDE9530AB}"/>
              </a:ext>
            </a:extLst>
          </p:cNvPr>
          <p:cNvSpPr txBox="1"/>
          <p:nvPr userDrawn="1"/>
        </p:nvSpPr>
        <p:spPr>
          <a:xfrm>
            <a:off x="8969203" y="4346286"/>
            <a:ext cx="1693545" cy="24622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IT </a:t>
            </a:r>
            <a:r>
              <a:rPr lang="ko-KR" altLang="en-US" sz="1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정보 특강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1A9E01-E719-4EFA-98EF-6333F25E49DB}"/>
              </a:ext>
            </a:extLst>
          </p:cNvPr>
          <p:cNvCxnSpPr/>
          <p:nvPr userDrawn="1"/>
        </p:nvCxnSpPr>
        <p:spPr>
          <a:xfrm>
            <a:off x="3102893" y="2582442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5A976C-5F11-422B-9AB5-48160993974C}"/>
              </a:ext>
            </a:extLst>
          </p:cNvPr>
          <p:cNvCxnSpPr/>
          <p:nvPr userDrawn="1"/>
        </p:nvCxnSpPr>
        <p:spPr>
          <a:xfrm>
            <a:off x="2177675" y="2582442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F6D09A-FF32-4113-9C55-2A269DF35636}"/>
              </a:ext>
            </a:extLst>
          </p:cNvPr>
          <p:cNvCxnSpPr/>
          <p:nvPr userDrawn="1"/>
        </p:nvCxnSpPr>
        <p:spPr>
          <a:xfrm>
            <a:off x="2177675" y="4299748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DAEA4C-0F6F-4543-8BFC-FA987FAAE498}"/>
              </a:ext>
            </a:extLst>
          </p:cNvPr>
          <p:cNvCxnSpPr/>
          <p:nvPr userDrawn="1"/>
        </p:nvCxnSpPr>
        <p:spPr>
          <a:xfrm>
            <a:off x="7984697" y="4299748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D19BAC-1121-437C-9F6F-976C9419E5DC}"/>
              </a:ext>
            </a:extLst>
          </p:cNvPr>
          <p:cNvSpPr txBox="1"/>
          <p:nvPr userDrawn="1"/>
        </p:nvSpPr>
        <p:spPr>
          <a:xfrm>
            <a:off x="2099451" y="2305634"/>
            <a:ext cx="169354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목차</a:t>
            </a:r>
            <a:endParaRPr lang="ko-KR" altLang="en-US" sz="11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04159-792A-461E-B3E3-42F54EE964F6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2837008" y="2893695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01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96155-6D04-49E7-ABF4-283CAB8DF482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4723593" y="2893695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02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600E1-E61E-468A-84D7-192A8CB729B0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6653358" y="2893695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03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B6358-33FF-49BD-A241-847B3487886B}"/>
              </a:ext>
            </a:extLst>
          </p:cNvPr>
          <p:cNvCxnSpPr/>
          <p:nvPr userDrawn="1"/>
        </p:nvCxnSpPr>
        <p:spPr>
          <a:xfrm>
            <a:off x="4044143" y="2893695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2D811D-91F3-4C83-A2A6-CB08106C845E}"/>
              </a:ext>
            </a:extLst>
          </p:cNvPr>
          <p:cNvCxnSpPr/>
          <p:nvPr userDrawn="1"/>
        </p:nvCxnSpPr>
        <p:spPr>
          <a:xfrm>
            <a:off x="5942158" y="2893695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2AD278-A128-43FC-B56E-0950B57315E2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2356313" y="3317240"/>
            <a:ext cx="1384935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팀 소개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E8D5D-F724-40EF-B07E-9DBF3C4F8273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4307033" y="3329940"/>
            <a:ext cx="1287145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프로젝</a:t>
            </a:r>
            <a:r>
              <a:rPr lang="ko-KR" altLang="en-US" sz="13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트 진행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7009D-9B59-483D-8B1E-041C9BEB50A0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6266008" y="3314065"/>
            <a:ext cx="1291590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프로젝트 결과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7C7703F-1E6A-4C16-839D-018261CB0D77}"/>
              </a:ext>
            </a:extLst>
          </p:cNvPr>
          <p:cNvCxnSpPr/>
          <p:nvPr userDrawn="1"/>
        </p:nvCxnSpPr>
        <p:spPr>
          <a:xfrm>
            <a:off x="2920193" y="3237865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02A8F9-32D3-4F27-B1F0-23ECFDB5BD7D}"/>
              </a:ext>
            </a:extLst>
          </p:cNvPr>
          <p:cNvCxnSpPr/>
          <p:nvPr userDrawn="1"/>
        </p:nvCxnSpPr>
        <p:spPr>
          <a:xfrm>
            <a:off x="4822018" y="3237865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D9B15D2-14F4-498F-8E8F-89DA93ED99AC}"/>
              </a:ext>
            </a:extLst>
          </p:cNvPr>
          <p:cNvCxnSpPr/>
          <p:nvPr userDrawn="1"/>
        </p:nvCxnSpPr>
        <p:spPr>
          <a:xfrm>
            <a:off x="6762578" y="3237865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3" name="TextBox 49">
            <a:extLst>
              <a:ext uri="{FF2B5EF4-FFF2-40B4-BE49-F238E27FC236}">
                <a16:creationId xmlns:a16="http://schemas.microsoft.com/office/drawing/2014/main" id="{5FFC2E65-3071-4D9E-AB51-C05F3D2234A9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8494858" y="2903220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04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cxnSp>
        <p:nvCxnSpPr>
          <p:cNvPr id="24" name="직선 연결선 50">
            <a:extLst>
              <a:ext uri="{FF2B5EF4-FFF2-40B4-BE49-F238E27FC236}">
                <a16:creationId xmlns:a16="http://schemas.microsoft.com/office/drawing/2014/main" id="{B24254EE-F203-4879-9430-C121F045A7F1}"/>
              </a:ext>
            </a:extLst>
          </p:cNvPr>
          <p:cNvCxnSpPr/>
          <p:nvPr userDrawn="1"/>
        </p:nvCxnSpPr>
        <p:spPr>
          <a:xfrm>
            <a:off x="7852238" y="2903220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5" name="TextBox 51">
            <a:extLst>
              <a:ext uri="{FF2B5EF4-FFF2-40B4-BE49-F238E27FC236}">
                <a16:creationId xmlns:a16="http://schemas.microsoft.com/office/drawing/2014/main" id="{BB4C5181-8EAB-4B35-A34F-3AA5E4414716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8288483" y="3305810"/>
            <a:ext cx="901065" cy="324485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Q&amp;A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cxnSp>
        <p:nvCxnSpPr>
          <p:cNvPr id="26" name="직선 연결선 52">
            <a:extLst>
              <a:ext uri="{FF2B5EF4-FFF2-40B4-BE49-F238E27FC236}">
                <a16:creationId xmlns:a16="http://schemas.microsoft.com/office/drawing/2014/main" id="{BDA9707E-CBA2-49C9-A5C9-B439EFD7737C}"/>
              </a:ext>
            </a:extLst>
          </p:cNvPr>
          <p:cNvCxnSpPr/>
          <p:nvPr userDrawn="1"/>
        </p:nvCxnSpPr>
        <p:spPr>
          <a:xfrm>
            <a:off x="8604078" y="3241040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46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739764-5859-4B71-8625-7417A047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649D-8A0E-45B8-9251-52ED76DC7481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57C54C-54C1-4240-A995-D20A5C64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1D21D1-41AC-443E-964C-B6CB3871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172B8-0CDC-4FB5-AF8D-D11CDE9530AB}"/>
              </a:ext>
            </a:extLst>
          </p:cNvPr>
          <p:cNvSpPr txBox="1"/>
          <p:nvPr userDrawn="1"/>
        </p:nvSpPr>
        <p:spPr>
          <a:xfrm>
            <a:off x="8969203" y="4346286"/>
            <a:ext cx="1693545" cy="24622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IT </a:t>
            </a:r>
            <a:r>
              <a:rPr lang="ko-KR" altLang="en-US" sz="1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정보 특강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1A9E01-E719-4EFA-98EF-6333F25E49DB}"/>
              </a:ext>
            </a:extLst>
          </p:cNvPr>
          <p:cNvCxnSpPr/>
          <p:nvPr userDrawn="1"/>
        </p:nvCxnSpPr>
        <p:spPr>
          <a:xfrm>
            <a:off x="3102893" y="2582442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5A976C-5F11-422B-9AB5-48160993974C}"/>
              </a:ext>
            </a:extLst>
          </p:cNvPr>
          <p:cNvCxnSpPr/>
          <p:nvPr userDrawn="1"/>
        </p:nvCxnSpPr>
        <p:spPr>
          <a:xfrm>
            <a:off x="2177675" y="2582442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F6D09A-FF32-4113-9C55-2A269DF35636}"/>
              </a:ext>
            </a:extLst>
          </p:cNvPr>
          <p:cNvCxnSpPr/>
          <p:nvPr userDrawn="1"/>
        </p:nvCxnSpPr>
        <p:spPr>
          <a:xfrm>
            <a:off x="2177675" y="4299748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DAEA4C-0F6F-4543-8BFC-FA987FAAE498}"/>
              </a:ext>
            </a:extLst>
          </p:cNvPr>
          <p:cNvCxnSpPr/>
          <p:nvPr userDrawn="1"/>
        </p:nvCxnSpPr>
        <p:spPr>
          <a:xfrm>
            <a:off x="7984697" y="4299748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D19BAC-1121-437C-9F6F-976C9419E5DC}"/>
              </a:ext>
            </a:extLst>
          </p:cNvPr>
          <p:cNvSpPr txBox="1"/>
          <p:nvPr userDrawn="1"/>
        </p:nvSpPr>
        <p:spPr>
          <a:xfrm>
            <a:off x="2099451" y="2305634"/>
            <a:ext cx="169354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목차</a:t>
            </a:r>
            <a:endParaRPr lang="ko-KR" altLang="en-US" sz="11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04159-792A-461E-B3E3-42F54EE964F6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2837008" y="2893695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01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96155-6D04-49E7-ABF4-283CAB8DF482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4723593" y="2893695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02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600E1-E61E-468A-84D7-192A8CB729B0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6653358" y="2893695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03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B6358-33FF-49BD-A241-847B3487886B}"/>
              </a:ext>
            </a:extLst>
          </p:cNvPr>
          <p:cNvCxnSpPr/>
          <p:nvPr userDrawn="1"/>
        </p:nvCxnSpPr>
        <p:spPr>
          <a:xfrm>
            <a:off x="4044143" y="2893695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2D811D-91F3-4C83-A2A6-CB08106C845E}"/>
              </a:ext>
            </a:extLst>
          </p:cNvPr>
          <p:cNvCxnSpPr/>
          <p:nvPr userDrawn="1"/>
        </p:nvCxnSpPr>
        <p:spPr>
          <a:xfrm>
            <a:off x="5942158" y="2893695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2AD278-A128-43FC-B56E-0950B57315E2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2356313" y="3317240"/>
            <a:ext cx="1384935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팀 소개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E8D5D-F724-40EF-B07E-9DBF3C4F8273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4307033" y="3329940"/>
            <a:ext cx="1287145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프로젝</a:t>
            </a:r>
            <a:r>
              <a:rPr lang="ko-KR" altLang="en-US" sz="13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트 진행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7009D-9B59-483D-8B1E-041C9BEB50A0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6266008" y="3314065"/>
            <a:ext cx="1291590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프로젝트 결과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7C7703F-1E6A-4C16-839D-018261CB0D77}"/>
              </a:ext>
            </a:extLst>
          </p:cNvPr>
          <p:cNvCxnSpPr/>
          <p:nvPr userDrawn="1"/>
        </p:nvCxnSpPr>
        <p:spPr>
          <a:xfrm>
            <a:off x="2920193" y="3237865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02A8F9-32D3-4F27-B1F0-23ECFDB5BD7D}"/>
              </a:ext>
            </a:extLst>
          </p:cNvPr>
          <p:cNvCxnSpPr/>
          <p:nvPr userDrawn="1"/>
        </p:nvCxnSpPr>
        <p:spPr>
          <a:xfrm>
            <a:off x="4822018" y="3237865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D9B15D2-14F4-498F-8E8F-89DA93ED99AC}"/>
              </a:ext>
            </a:extLst>
          </p:cNvPr>
          <p:cNvCxnSpPr/>
          <p:nvPr userDrawn="1"/>
        </p:nvCxnSpPr>
        <p:spPr>
          <a:xfrm>
            <a:off x="6762578" y="3237865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3" name="TextBox 49">
            <a:extLst>
              <a:ext uri="{FF2B5EF4-FFF2-40B4-BE49-F238E27FC236}">
                <a16:creationId xmlns:a16="http://schemas.microsoft.com/office/drawing/2014/main" id="{5FFC2E65-3071-4D9E-AB51-C05F3D2234A9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8494858" y="2903220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04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cxnSp>
        <p:nvCxnSpPr>
          <p:cNvPr id="24" name="직선 연결선 50">
            <a:extLst>
              <a:ext uri="{FF2B5EF4-FFF2-40B4-BE49-F238E27FC236}">
                <a16:creationId xmlns:a16="http://schemas.microsoft.com/office/drawing/2014/main" id="{B24254EE-F203-4879-9430-C121F045A7F1}"/>
              </a:ext>
            </a:extLst>
          </p:cNvPr>
          <p:cNvCxnSpPr/>
          <p:nvPr userDrawn="1"/>
        </p:nvCxnSpPr>
        <p:spPr>
          <a:xfrm>
            <a:off x="7852238" y="2903220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25" name="TextBox 51">
            <a:extLst>
              <a:ext uri="{FF2B5EF4-FFF2-40B4-BE49-F238E27FC236}">
                <a16:creationId xmlns:a16="http://schemas.microsoft.com/office/drawing/2014/main" id="{BB4C5181-8EAB-4B35-A34F-3AA5E4414716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8288483" y="3305810"/>
            <a:ext cx="901065" cy="324485"/>
          </a:xfrm>
          <a:prstGeom prst="rect">
            <a:avLst/>
          </a:prstGeom>
          <a:noFill/>
        </p:spPr>
        <p:txBody>
          <a:bodyPr vert="horz" wrap="square" lIns="91440" tIns="45720" rIns="91440" bIns="45720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전체 일정</a:t>
            </a:r>
          </a:p>
        </p:txBody>
      </p:sp>
      <p:cxnSp>
        <p:nvCxnSpPr>
          <p:cNvPr id="26" name="직선 연결선 52">
            <a:extLst>
              <a:ext uri="{FF2B5EF4-FFF2-40B4-BE49-F238E27FC236}">
                <a16:creationId xmlns:a16="http://schemas.microsoft.com/office/drawing/2014/main" id="{BDA9707E-CBA2-49C9-A5C9-B439EFD7737C}"/>
              </a:ext>
            </a:extLst>
          </p:cNvPr>
          <p:cNvCxnSpPr/>
          <p:nvPr userDrawn="1"/>
        </p:nvCxnSpPr>
        <p:spPr>
          <a:xfrm>
            <a:off x="8604078" y="3241040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94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739764-5859-4B71-8625-7417A047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649D-8A0E-45B8-9251-52ED76DC7481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57C54C-54C1-4240-A995-D20A5C64D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1D21D1-41AC-443E-964C-B6CB3871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172B8-0CDC-4FB5-AF8D-D11CDE9530AB}"/>
              </a:ext>
            </a:extLst>
          </p:cNvPr>
          <p:cNvSpPr txBox="1"/>
          <p:nvPr userDrawn="1"/>
        </p:nvSpPr>
        <p:spPr>
          <a:xfrm>
            <a:off x="8969203" y="4346286"/>
            <a:ext cx="1693545" cy="24622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IT </a:t>
            </a:r>
            <a:r>
              <a:rPr lang="ko-KR" altLang="en-US" sz="1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정보 특강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1A9E01-E719-4EFA-98EF-6333F25E49DB}"/>
              </a:ext>
            </a:extLst>
          </p:cNvPr>
          <p:cNvCxnSpPr/>
          <p:nvPr userDrawn="1"/>
        </p:nvCxnSpPr>
        <p:spPr>
          <a:xfrm>
            <a:off x="3102893" y="2582442"/>
            <a:ext cx="66711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45A976C-5F11-422B-9AB5-48160993974C}"/>
              </a:ext>
            </a:extLst>
          </p:cNvPr>
          <p:cNvCxnSpPr/>
          <p:nvPr userDrawn="1"/>
        </p:nvCxnSpPr>
        <p:spPr>
          <a:xfrm>
            <a:off x="2177675" y="2582442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F6D09A-FF32-4113-9C55-2A269DF35636}"/>
              </a:ext>
            </a:extLst>
          </p:cNvPr>
          <p:cNvCxnSpPr/>
          <p:nvPr userDrawn="1"/>
        </p:nvCxnSpPr>
        <p:spPr>
          <a:xfrm>
            <a:off x="2177675" y="4299748"/>
            <a:ext cx="6672251" cy="140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DAEA4C-0F6F-4543-8BFC-FA987FAAE498}"/>
              </a:ext>
            </a:extLst>
          </p:cNvPr>
          <p:cNvCxnSpPr/>
          <p:nvPr userDrawn="1"/>
        </p:nvCxnSpPr>
        <p:spPr>
          <a:xfrm>
            <a:off x="7984697" y="4299748"/>
            <a:ext cx="1789314" cy="0"/>
          </a:xfrm>
          <a:prstGeom prst="line">
            <a:avLst/>
          </a:prstGeom>
          <a:ln w="57150">
            <a:solidFill>
              <a:srgbClr val="E00868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D19BAC-1121-437C-9F6F-976C9419E5DC}"/>
              </a:ext>
            </a:extLst>
          </p:cNvPr>
          <p:cNvSpPr txBox="1"/>
          <p:nvPr userDrawn="1"/>
        </p:nvSpPr>
        <p:spPr>
          <a:xfrm>
            <a:off x="2099451" y="2305634"/>
            <a:ext cx="169354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목차</a:t>
            </a:r>
            <a:endParaRPr lang="ko-KR" altLang="en-US" sz="11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04159-792A-461E-B3E3-42F54EE964F6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4062095" y="3058391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01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96155-6D04-49E7-ABF4-283CAB8DF482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5948680" y="3058391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02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4600E1-E61E-468A-84D7-192A8CB729B0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7878445" y="3058391"/>
            <a:ext cx="948690" cy="414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04040"/>
                </a:solidFill>
                <a:effectLst>
                  <a:outerShdw blurRad="50800" dist="38100" dir="5400000" algn="t" rotWithShape="0">
                    <a:srgbClr val="000000">
                      <a:alpha val="40035"/>
                    </a:srgbClr>
                  </a:outerShdw>
                </a:effectLst>
                <a:latin typeface="10X10" charset="0"/>
                <a:ea typeface="10X10" charset="0"/>
              </a:rPr>
              <a:t>03</a:t>
            </a:r>
            <a:endParaRPr lang="ko-KR" altLang="en-US" sz="18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04040"/>
              </a:solidFill>
              <a:latin typeface="10X10" charset="0"/>
              <a:ea typeface="10X1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8B6358-33FF-49BD-A241-847B3487886B}"/>
              </a:ext>
            </a:extLst>
          </p:cNvPr>
          <p:cNvCxnSpPr/>
          <p:nvPr userDrawn="1"/>
        </p:nvCxnSpPr>
        <p:spPr>
          <a:xfrm>
            <a:off x="5269230" y="3058391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2D811D-91F3-4C83-A2A6-CB08106C845E}"/>
              </a:ext>
            </a:extLst>
          </p:cNvPr>
          <p:cNvCxnSpPr/>
          <p:nvPr userDrawn="1"/>
        </p:nvCxnSpPr>
        <p:spPr>
          <a:xfrm>
            <a:off x="7167245" y="3058391"/>
            <a:ext cx="635" cy="988059"/>
          </a:xfrm>
          <a:prstGeom prst="line">
            <a:avLst/>
          </a:prstGeom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2AD278-A128-43FC-B56E-0950B57315E2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3581400" y="3481936"/>
            <a:ext cx="1384935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3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팀 소개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E8D5D-F724-40EF-B07E-9DBF3C4F8273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5532120" y="3494636"/>
            <a:ext cx="1287145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b="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프로젝</a:t>
            </a:r>
            <a:r>
              <a:rPr lang="ko-KR" altLang="en-US" sz="13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트 진행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D7009D-9B59-483D-8B1E-041C9BEB50A0}"/>
              </a:ext>
            </a:extLst>
          </p:cNvPr>
          <p:cNvSpPr txBox="1">
            <a:spLocks noGrp="1" noChangeArrowheads="1"/>
          </p:cNvSpPr>
          <p:nvPr userDrawn="1"/>
        </p:nvSpPr>
        <p:spPr>
          <a:xfrm>
            <a:off x="7491095" y="3478761"/>
            <a:ext cx="1291590" cy="3244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/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3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latin typeface="제주고딕" charset="0"/>
                <a:ea typeface="제주고딕" charset="0"/>
              </a:rPr>
              <a:t>Q&amp;A</a:t>
            </a:r>
            <a:endParaRPr lang="ko-KR" altLang="en-US" sz="13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7C7703F-1E6A-4C16-839D-018261CB0D77}"/>
              </a:ext>
            </a:extLst>
          </p:cNvPr>
          <p:cNvCxnSpPr/>
          <p:nvPr userDrawn="1"/>
        </p:nvCxnSpPr>
        <p:spPr>
          <a:xfrm>
            <a:off x="4145280" y="3402561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002A8F9-32D3-4F27-B1F0-23ECFDB5BD7D}"/>
              </a:ext>
            </a:extLst>
          </p:cNvPr>
          <p:cNvCxnSpPr/>
          <p:nvPr userDrawn="1"/>
        </p:nvCxnSpPr>
        <p:spPr>
          <a:xfrm>
            <a:off x="6047105" y="3402561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D9B15D2-14F4-498F-8E8F-89DA93ED99AC}"/>
              </a:ext>
            </a:extLst>
          </p:cNvPr>
          <p:cNvCxnSpPr/>
          <p:nvPr userDrawn="1"/>
        </p:nvCxnSpPr>
        <p:spPr>
          <a:xfrm>
            <a:off x="7987665" y="3402561"/>
            <a:ext cx="271780" cy="635"/>
          </a:xfrm>
          <a:prstGeom prst="line">
            <a:avLst/>
          </a:prstGeom>
          <a:ln w="1270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aj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56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604B058-C93D-4FEC-A49B-0FB198C3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649D-8A0E-45B8-9251-52ED76DC7481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137DF6-45FC-44A1-BA11-5F1B5148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39893D-DE37-4E63-9041-3F760EA73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DDC4EC-E7E1-43A4-A8F9-B9A618EA552B}"/>
              </a:ext>
            </a:extLst>
          </p:cNvPr>
          <p:cNvCxnSpPr>
            <a:cxnSpLocks/>
          </p:cNvCxnSpPr>
          <p:nvPr userDrawn="1"/>
        </p:nvCxnSpPr>
        <p:spPr>
          <a:xfrm>
            <a:off x="5351603" y="3021904"/>
            <a:ext cx="3258997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680D36-D0BD-4B51-AEAB-B339B9FE35BA}"/>
              </a:ext>
            </a:extLst>
          </p:cNvPr>
          <p:cNvSpPr/>
          <p:nvPr userDrawn="1"/>
        </p:nvSpPr>
        <p:spPr>
          <a:xfrm>
            <a:off x="4291445" y="2732808"/>
            <a:ext cx="1115576" cy="820861"/>
          </a:xfrm>
          <a:prstGeom prst="rect">
            <a:avLst/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F3C7E64D-E30F-4DD0-B8E7-F702348D8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9601" y="3073838"/>
            <a:ext cx="3311525" cy="395806"/>
          </a:xfrm>
        </p:spPr>
        <p:txBody>
          <a:bodyPr>
            <a:noAutofit/>
          </a:bodyPr>
          <a:lstStyle>
            <a:lvl1pPr marL="0" indent="0" algn="l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1800" b="0" kern="12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제주고딕" charset="0"/>
                <a:ea typeface="제주고딕" charset="0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C7916165-9D11-4297-941D-792036BD8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7146" y="2908525"/>
            <a:ext cx="1302612" cy="395806"/>
          </a:xfrm>
        </p:spPr>
        <p:txBody>
          <a:bodyPr>
            <a:noAutofit/>
          </a:bodyPr>
          <a:lstStyle>
            <a:lvl1pPr marL="0" indent="0" algn="ctr" defTabSz="914400" rtl="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 sz="2800" b="1" kern="12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FFFFFF"/>
                </a:solidFill>
                <a:latin typeface="서울남산체 B" charset="0"/>
                <a:ea typeface="서울남산체 B" charset="0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2059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630C7E-94D4-4DB5-A8AA-D900CCC9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649D-8A0E-45B8-9251-52ED76DC7481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54683C-792B-4754-AC71-E8310B69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C0370-54C4-4739-89F0-B8A11124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ACEAEE-7006-406F-98F8-5053BD00849C}"/>
              </a:ext>
            </a:extLst>
          </p:cNvPr>
          <p:cNvSpPr/>
          <p:nvPr userDrawn="1"/>
        </p:nvSpPr>
        <p:spPr>
          <a:xfrm>
            <a:off x="4686752" y="3615227"/>
            <a:ext cx="3231121" cy="4686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DA272-E008-4740-8B4F-B27DD7067FA3}"/>
              </a:ext>
            </a:extLst>
          </p:cNvPr>
          <p:cNvSpPr txBox="1"/>
          <p:nvPr userDrawn="1"/>
        </p:nvSpPr>
        <p:spPr>
          <a:xfrm>
            <a:off x="4775071" y="3664874"/>
            <a:ext cx="3054483" cy="3693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262626"/>
                </a:solidFill>
                <a:effectLst>
                  <a:outerShdw blurRad="50800" dist="38100" dir="2700000" algn="tl" rotWithShape="0">
                    <a:srgbClr val="000000">
                      <a:alpha val="40035"/>
                    </a:srgbClr>
                  </a:outerShdw>
                </a:effectLst>
                <a:latin typeface="제주고딕" charset="0"/>
                <a:ea typeface="제주고딕" charset="0"/>
              </a:rPr>
              <a:t>감사합니다</a:t>
            </a:r>
            <a:endParaRPr lang="ko-KR" altLang="en-US" sz="18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262626"/>
              </a:solidFill>
              <a:latin typeface="제주고딕" charset="0"/>
              <a:ea typeface="제주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3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FFBF4-4831-4953-A92E-7A51E76B22B0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29240" y="6311900"/>
            <a:ext cx="2743200" cy="365125"/>
          </a:xfrm>
        </p:spPr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76207" y="390729"/>
            <a:ext cx="1344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10X10 Bold" panose="020D0604000000000000" pitchFamily="50" charset="-127"/>
              </a:rPr>
              <a:t>IT</a:t>
            </a:r>
            <a:r>
              <a:rPr lang="ko-KR" altLang="en-US" sz="1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10X10 Bold" panose="020D0604000000000000" pitchFamily="50" charset="-127"/>
              </a:rPr>
              <a:t>정보 특강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10876207" y="270851"/>
            <a:ext cx="162694" cy="5223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>
            <a:cxnSpLocks/>
            <a:endCxn id="14" idx="1"/>
          </p:cNvCxnSpPr>
          <p:nvPr userDrawn="1"/>
        </p:nvCxnSpPr>
        <p:spPr>
          <a:xfrm flipV="1">
            <a:off x="1494816" y="532033"/>
            <a:ext cx="9381391" cy="1258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1524885" y="544618"/>
            <a:ext cx="1663547" cy="0"/>
          </a:xfrm>
          <a:prstGeom prst="line">
            <a:avLst/>
          </a:prstGeom>
          <a:ln w="28575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 userDrawn="1"/>
        </p:nvGrpSpPr>
        <p:grpSpPr>
          <a:xfrm>
            <a:off x="0" y="330691"/>
            <a:ext cx="1608463" cy="435683"/>
            <a:chOff x="0" y="330691"/>
            <a:chExt cx="1608463" cy="435683"/>
          </a:xfrm>
        </p:grpSpPr>
        <p:sp>
          <p:nvSpPr>
            <p:cNvPr id="8" name="직사각형 7"/>
            <p:cNvSpPr/>
            <p:nvPr userDrawn="1"/>
          </p:nvSpPr>
          <p:spPr>
            <a:xfrm>
              <a:off x="0" y="333033"/>
              <a:ext cx="1332122" cy="433339"/>
            </a:xfrm>
            <a:prstGeom prst="rect">
              <a:avLst/>
            </a:prstGeom>
            <a:solidFill>
              <a:srgbClr val="E0086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 userDrawn="1"/>
          </p:nvSpPr>
          <p:spPr>
            <a:xfrm rot="5400000">
              <a:off x="1248534" y="406446"/>
              <a:ext cx="435683" cy="284174"/>
            </a:xfrm>
            <a:prstGeom prst="triangle">
              <a:avLst/>
            </a:prstGeom>
            <a:solidFill>
              <a:srgbClr val="E0086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F6DF289-51D3-4F23-83D1-8F90639136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751" y="259752"/>
            <a:ext cx="4966133" cy="544107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2670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B0485-0444-43F9-B747-05899CD2A9AB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2684018" y="2946362"/>
            <a:ext cx="6823965" cy="965277"/>
            <a:chOff x="3719394" y="2756933"/>
            <a:chExt cx="4677112" cy="538172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5165499" y="2756933"/>
              <a:ext cx="321611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719394" y="2756933"/>
              <a:ext cx="1446106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3736054" y="3295105"/>
              <a:ext cx="3216118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6950400" y="3295105"/>
              <a:ext cx="1446106" cy="0"/>
            </a:xfrm>
            <a:prstGeom prst="line">
              <a:avLst/>
            </a:prstGeom>
            <a:ln w="57150">
              <a:solidFill>
                <a:srgbClr val="E0086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20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5649D-8A0E-45B8-9251-52ED76DC7481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4" r:id="rId5"/>
    <p:sldLayoutId id="2147483652" r:id="rId6"/>
    <p:sldLayoutId id="214748365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5649D-8A0E-45B8-9251-52ED76DC7481}" type="datetime1">
              <a:rPr lang="ko-KR" altLang="en-US" smtClean="0"/>
              <a:t>2018-12-10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B80EB-3BA6-4CBE-B630-45E127F71A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shop.kt.com/smart/supportAmtList.do" TargetMode="External"/><Relationship Id="rId7" Type="http://schemas.openxmlformats.org/officeDocument/2006/relationships/hyperlink" Target="https://www.uplus.co.kr/css/note/item/RetrieveItemDstrDisc.hp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shop.tworld.co.kr/handler/Dantong-SKT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1917CB-9D4B-44AF-9E80-648C338C16B4}"/>
              </a:ext>
            </a:extLst>
          </p:cNvPr>
          <p:cNvSpPr txBox="1"/>
          <p:nvPr/>
        </p:nvSpPr>
        <p:spPr>
          <a:xfrm>
            <a:off x="2899929" y="3154509"/>
            <a:ext cx="6392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PROJECT PRESENTATION</a:t>
            </a:r>
            <a:r>
              <a:rPr lang="ko-KR" altLang="en-US" sz="3200" b="1" dirty="0"/>
              <a:t> </a:t>
            </a:r>
            <a:r>
              <a:rPr lang="en-US" altLang="ko-KR" b="1" dirty="0"/>
              <a:t>(3</a:t>
            </a:r>
            <a:r>
              <a:rPr lang="ko-KR" altLang="en-US" b="1" dirty="0"/>
              <a:t>차</a:t>
            </a:r>
            <a:r>
              <a:rPr lang="en-US" altLang="ko-KR" b="1" dirty="0"/>
              <a:t>)</a:t>
            </a:r>
            <a:endParaRPr lang="ko-KR" alt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5D2B-308F-46B2-89F7-438055935816}"/>
              </a:ext>
            </a:extLst>
          </p:cNvPr>
          <p:cNvSpPr txBox="1"/>
          <p:nvPr/>
        </p:nvSpPr>
        <p:spPr>
          <a:xfrm>
            <a:off x="7579301" y="3970994"/>
            <a:ext cx="206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+mj-lt"/>
              </a:rPr>
              <a:t>2018.12.11(</a:t>
            </a:r>
            <a:r>
              <a:rPr lang="ko-KR" altLang="en-US" sz="1200" dirty="0">
                <a:latin typeface="+mj-lt"/>
              </a:rPr>
              <a:t>화</a:t>
            </a:r>
            <a:r>
              <a:rPr lang="en-US" altLang="ko-KR" sz="1200" dirty="0">
                <a:latin typeface="+mj-lt"/>
              </a:rPr>
              <a:t>) </a:t>
            </a:r>
          </a:p>
          <a:p>
            <a:pPr algn="r"/>
            <a:r>
              <a:rPr lang="ko-KR" altLang="en-US" sz="1200" dirty="0">
                <a:latin typeface="+mj-lt"/>
              </a:rPr>
              <a:t>정지은</a:t>
            </a:r>
            <a:endParaRPr lang="en-US" altLang="ko-KR" sz="1200" dirty="0">
              <a:latin typeface="+mj-lt"/>
            </a:endParaRPr>
          </a:p>
          <a:p>
            <a:pPr algn="r"/>
            <a:r>
              <a:rPr lang="ko-KR" altLang="en-US" sz="1200" dirty="0">
                <a:latin typeface="+mj-lt"/>
              </a:rPr>
              <a:t>윤재상</a:t>
            </a:r>
          </a:p>
        </p:txBody>
      </p:sp>
    </p:spTree>
    <p:extLst>
      <p:ext uri="{BB962C8B-B14F-4D97-AF65-F5344CB8AC3E}">
        <p14:creationId xmlns:p14="http://schemas.microsoft.com/office/powerpoint/2010/main" val="164750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D33560-69AE-4B92-85EF-4A46A2E0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C3615-219F-4A2C-B4A3-1A3D20BD4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웹 페이지 구현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DCE211-CC4C-4CB6-818A-688386E4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1" y="894079"/>
            <a:ext cx="10585778" cy="541782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DAEC99-6365-45FA-84A0-2A6E89049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11" y="894079"/>
            <a:ext cx="10576017" cy="471001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808452E-9418-4DB3-A974-B8F2910DC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909" y="609296"/>
            <a:ext cx="6263694" cy="578376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C645724-5F7B-4FDF-B69B-2CEFE77E992B}"/>
              </a:ext>
            </a:extLst>
          </p:cNvPr>
          <p:cNvSpPr/>
          <p:nvPr/>
        </p:nvSpPr>
        <p:spPr>
          <a:xfrm>
            <a:off x="4888719" y="4160729"/>
            <a:ext cx="398766" cy="255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4157516-4F01-466F-A1D7-D95417C52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21" y="765028"/>
            <a:ext cx="9734550" cy="53721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80932D-890F-4E81-A3EC-832BEAC641D9}"/>
              </a:ext>
            </a:extLst>
          </p:cNvPr>
          <p:cNvSpPr/>
          <p:nvPr/>
        </p:nvSpPr>
        <p:spPr>
          <a:xfrm>
            <a:off x="8575040" y="3501179"/>
            <a:ext cx="693339" cy="255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94AC61-B6E8-4385-82F8-C92DBC3683DA}"/>
              </a:ext>
            </a:extLst>
          </p:cNvPr>
          <p:cNvSpPr/>
          <p:nvPr/>
        </p:nvSpPr>
        <p:spPr>
          <a:xfrm>
            <a:off x="9268378" y="3501179"/>
            <a:ext cx="1582501" cy="255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96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D33560-69AE-4B92-85EF-4A46A2E0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C3615-219F-4A2C-B4A3-1A3D20BD4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웹 페이지 구현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87A04C-BBD4-47BB-8130-E7FD95007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158" y="1189267"/>
            <a:ext cx="9939924" cy="44794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922452-9FE3-423F-8C39-A16FC4D4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075" y="1083524"/>
            <a:ext cx="8197850" cy="51197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95DA700-C366-4D71-A718-544A73204BFC}"/>
              </a:ext>
            </a:extLst>
          </p:cNvPr>
          <p:cNvSpPr/>
          <p:nvPr/>
        </p:nvSpPr>
        <p:spPr>
          <a:xfrm>
            <a:off x="8422641" y="3643419"/>
            <a:ext cx="657728" cy="237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B3AEEB-9B53-463A-AD5C-88022BB40A9D}"/>
              </a:ext>
            </a:extLst>
          </p:cNvPr>
          <p:cNvSpPr/>
          <p:nvPr/>
        </p:nvSpPr>
        <p:spPr>
          <a:xfrm>
            <a:off x="9115979" y="3643419"/>
            <a:ext cx="1501222" cy="237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34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80FDC6-4D48-495F-9E26-E7D5C314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626EB-37F1-41D5-BC13-ED1F8DDE8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프로젝트 결과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25CFDB-4A83-462E-9C3C-409905D81D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136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8FA811-14BC-4B24-BB93-E960C15F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8CCEA2-79BD-4C43-BB1E-53DB053531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프로젝트 결과</a:t>
            </a:r>
          </a:p>
        </p:txBody>
      </p:sp>
      <p:pic>
        <p:nvPicPr>
          <p:cNvPr id="6" name="bandicam 2018-12-10 19-54-25-086">
            <a:hlinkClick r:id="" action="ppaction://media"/>
            <a:extLst>
              <a:ext uri="{FF2B5EF4-FFF2-40B4-BE49-F238E27FC236}">
                <a16:creationId xmlns:a16="http://schemas.microsoft.com/office/drawing/2014/main" id="{5D6D1F71-CBCA-4467-97BE-064476F33C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0" y="1054100"/>
            <a:ext cx="9347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2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80FDC6-4D48-495F-9E26-E7D5C314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626EB-37F1-41D5-BC13-ED1F8DDE8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전체 일정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25CFDB-4A83-462E-9C3C-409905D81D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753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627737"/>
              </p:ext>
            </p:extLst>
          </p:nvPr>
        </p:nvGraphicFramePr>
        <p:xfrm>
          <a:off x="764640" y="2517944"/>
          <a:ext cx="10425327" cy="27337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543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63462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rgbClr val="00002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11.20~11.27</a:t>
                      </a:r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00002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11.27~12.4</a:t>
                      </a:r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>
                          <a:solidFill>
                            <a:srgbClr val="00002F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12.4~12.11</a:t>
                      </a:r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7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Selenium</a:t>
                      </a:r>
                      <a:r>
                        <a:rPr lang="ko-KR" altLang="en-US" sz="1400" dirty="0"/>
                        <a:t>를 이용한</a:t>
                      </a:r>
                      <a:endParaRPr lang="en-US" altLang="ko-KR" sz="1400" dirty="0"/>
                    </a:p>
                    <a:p>
                      <a:pPr algn="ctr"/>
                      <a:r>
                        <a:rPr lang="ko-KR" altLang="en-US" sz="1400" dirty="0"/>
                        <a:t>웹 페이지 탐색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크롤러</a:t>
                      </a:r>
                      <a:r>
                        <a:rPr lang="ko-KR" altLang="en-US" sz="1400" dirty="0"/>
                        <a:t> 제작</a:t>
                      </a:r>
                      <a:r>
                        <a:rPr lang="en-US" altLang="ko-KR" sz="1400" dirty="0"/>
                        <a:t>(3</a:t>
                      </a:r>
                      <a:r>
                        <a:rPr lang="ko-KR" altLang="en-US" sz="1400" dirty="0"/>
                        <a:t>사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260680"/>
                  </a:ext>
                </a:extLst>
              </a:tr>
              <a:tr h="69971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DB </a:t>
                      </a:r>
                      <a:r>
                        <a:rPr lang="ko-KR" altLang="en-US" sz="1400" dirty="0"/>
                        <a:t>구현 및 </a:t>
                      </a:r>
                      <a:r>
                        <a:rPr lang="ko-KR" altLang="en-US" sz="1400" dirty="0" err="1"/>
                        <a:t>웹페이지</a:t>
                      </a:r>
                      <a:r>
                        <a:rPr lang="ko-KR" altLang="en-US" sz="1400" dirty="0"/>
                        <a:t>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dirty="0">
                        <a:solidFill>
                          <a:srgbClr val="00002F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295460"/>
                  </a:ext>
                </a:extLst>
              </a:tr>
            </a:tbl>
          </a:graphicData>
        </a:graphic>
      </p:graphicFrame>
      <p:sp>
        <p:nvSpPr>
          <p:cNvPr id="5" name="화살표: 오른쪽 14">
            <a:extLst>
              <a:ext uri="{FF2B5EF4-FFF2-40B4-BE49-F238E27FC236}">
                <a16:creationId xmlns:a16="http://schemas.microsoft.com/office/drawing/2014/main" id="{F6E45B95-63AF-48E4-B505-7A861D4EDEF1}"/>
              </a:ext>
            </a:extLst>
          </p:cNvPr>
          <p:cNvSpPr/>
          <p:nvPr/>
        </p:nvSpPr>
        <p:spPr>
          <a:xfrm>
            <a:off x="9477132" y="1924623"/>
            <a:ext cx="955179" cy="1935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15">
            <a:extLst>
              <a:ext uri="{FF2B5EF4-FFF2-40B4-BE49-F238E27FC236}">
                <a16:creationId xmlns:a16="http://schemas.microsoft.com/office/drawing/2014/main" id="{D330C055-9CEA-457A-99C0-30E33E259294}"/>
              </a:ext>
            </a:extLst>
          </p:cNvPr>
          <p:cNvSpPr/>
          <p:nvPr/>
        </p:nvSpPr>
        <p:spPr>
          <a:xfrm>
            <a:off x="9477133" y="2180463"/>
            <a:ext cx="955179" cy="18243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14">
            <a:extLst>
              <a:ext uri="{FF2B5EF4-FFF2-40B4-BE49-F238E27FC236}">
                <a16:creationId xmlns:a16="http://schemas.microsoft.com/office/drawing/2014/main" id="{E0CECF23-8069-4B06-B4F6-870265095FD0}"/>
              </a:ext>
            </a:extLst>
          </p:cNvPr>
          <p:cNvSpPr/>
          <p:nvPr/>
        </p:nvSpPr>
        <p:spPr>
          <a:xfrm>
            <a:off x="3931087" y="3563009"/>
            <a:ext cx="2439898" cy="21222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4">
            <a:extLst>
              <a:ext uri="{FF2B5EF4-FFF2-40B4-BE49-F238E27FC236}">
                <a16:creationId xmlns:a16="http://schemas.microsoft.com/office/drawing/2014/main" id="{F6E45B95-63AF-48E4-B505-7A861D4EDEF1}"/>
              </a:ext>
            </a:extLst>
          </p:cNvPr>
          <p:cNvSpPr/>
          <p:nvPr/>
        </p:nvSpPr>
        <p:spPr>
          <a:xfrm>
            <a:off x="3931087" y="3323192"/>
            <a:ext cx="2439898" cy="1997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432311" y="2084150"/>
            <a:ext cx="762751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완료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427213" y="1783634"/>
            <a:ext cx="762751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계획</a:t>
            </a:r>
          </a:p>
        </p:txBody>
      </p:sp>
      <p:sp>
        <p:nvSpPr>
          <p:cNvPr id="24" name="화살표: 오른쪽 14">
            <a:extLst>
              <a:ext uri="{FF2B5EF4-FFF2-40B4-BE49-F238E27FC236}">
                <a16:creationId xmlns:a16="http://schemas.microsoft.com/office/drawing/2014/main" id="{F6E45B95-63AF-48E4-B505-7A861D4EDEF1}"/>
              </a:ext>
            </a:extLst>
          </p:cNvPr>
          <p:cNvSpPr/>
          <p:nvPr/>
        </p:nvSpPr>
        <p:spPr>
          <a:xfrm>
            <a:off x="8759591" y="4649154"/>
            <a:ext cx="2439898" cy="1997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14">
            <a:extLst>
              <a:ext uri="{FF2B5EF4-FFF2-40B4-BE49-F238E27FC236}">
                <a16:creationId xmlns:a16="http://schemas.microsoft.com/office/drawing/2014/main" id="{F6E45B95-63AF-48E4-B505-7A861D4EDEF1}"/>
              </a:ext>
            </a:extLst>
          </p:cNvPr>
          <p:cNvSpPr/>
          <p:nvPr/>
        </p:nvSpPr>
        <p:spPr>
          <a:xfrm>
            <a:off x="6319693" y="3970329"/>
            <a:ext cx="2439898" cy="19971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4B4D9C-627E-44FC-9265-6212246253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일정</a:t>
            </a:r>
          </a:p>
        </p:txBody>
      </p:sp>
      <p:sp>
        <p:nvSpPr>
          <p:cNvPr id="14" name="화살표: 오른쪽 14">
            <a:extLst>
              <a:ext uri="{FF2B5EF4-FFF2-40B4-BE49-F238E27FC236}">
                <a16:creationId xmlns:a16="http://schemas.microsoft.com/office/drawing/2014/main" id="{82CB89BB-16E0-49B3-AB39-B70CB33C0D35}"/>
              </a:ext>
            </a:extLst>
          </p:cNvPr>
          <p:cNvSpPr/>
          <p:nvPr/>
        </p:nvSpPr>
        <p:spPr>
          <a:xfrm>
            <a:off x="6319693" y="4199209"/>
            <a:ext cx="2439898" cy="21222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99B7CC1-2D31-4D45-BB44-9BFFE0094DE4}"/>
              </a:ext>
            </a:extLst>
          </p:cNvPr>
          <p:cNvSpPr/>
          <p:nvPr/>
        </p:nvSpPr>
        <p:spPr>
          <a:xfrm>
            <a:off x="8759591" y="4869538"/>
            <a:ext cx="2439898" cy="21222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99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80FDC6-4D48-495F-9E26-E7D5C314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D9516E-1961-473C-9511-BD65972C7E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895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80FDC6-4D48-495F-9E26-E7D5C314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64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037845-08ED-4D5D-8C42-79C6C88E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95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80FDC6-4D48-495F-9E26-E7D5C314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626EB-37F1-41D5-BC13-ED1F8DDE8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팀 소개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25CFDB-4A83-462E-9C3C-409905D81D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1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FE7D79-3296-4FD8-8FC2-C7BE9919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73F4F8-A237-4525-AA51-A4266CC226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팀소개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94AEFC-DF1D-40D2-8F53-EA2BACE17682}"/>
              </a:ext>
            </a:extLst>
          </p:cNvPr>
          <p:cNvGrpSpPr/>
          <p:nvPr/>
        </p:nvGrpSpPr>
        <p:grpSpPr>
          <a:xfrm>
            <a:off x="3979537" y="2426299"/>
            <a:ext cx="2521347" cy="3938152"/>
            <a:chOff x="9251093" y="1517074"/>
            <a:chExt cx="2521347" cy="393815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162ADA0-9FB8-4F36-9502-D4719893A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1894" y="1517074"/>
              <a:ext cx="2119744" cy="2119744"/>
            </a:xfrm>
            <a:prstGeom prst="rect">
              <a:avLst/>
            </a:prstGeom>
          </p:spPr>
        </p:pic>
        <p:sp>
          <p:nvSpPr>
            <p:cNvPr id="11" name="텍스트 개체 틀 4">
              <a:extLst>
                <a:ext uri="{FF2B5EF4-FFF2-40B4-BE49-F238E27FC236}">
                  <a16:creationId xmlns:a16="http://schemas.microsoft.com/office/drawing/2014/main" id="{83F4EF64-F5C6-4A2A-A32C-79EE1D846812}"/>
                </a:ext>
              </a:extLst>
            </p:cNvPr>
            <p:cNvSpPr txBox="1">
              <a:spLocks/>
            </p:cNvSpPr>
            <p:nvPr/>
          </p:nvSpPr>
          <p:spPr>
            <a:xfrm>
              <a:off x="9251093" y="3872323"/>
              <a:ext cx="2521347" cy="15829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윤재상</a:t>
              </a:r>
              <a:r>
                <a:rPr lang="en-US" altLang="ko-KR" dirty="0"/>
                <a:t>(IT</a:t>
              </a:r>
              <a:r>
                <a:rPr lang="ko-KR" altLang="en-US" dirty="0"/>
                <a:t>정보</a:t>
              </a:r>
              <a:r>
                <a:rPr lang="en-US" altLang="ko-KR" dirty="0"/>
                <a:t>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75CE9EF-21A7-4551-B5C6-C41B0A5B5E21}"/>
              </a:ext>
            </a:extLst>
          </p:cNvPr>
          <p:cNvGrpSpPr/>
          <p:nvPr/>
        </p:nvGrpSpPr>
        <p:grpSpPr>
          <a:xfrm>
            <a:off x="958616" y="2426299"/>
            <a:ext cx="2299675" cy="4119416"/>
            <a:chOff x="7460214" y="1517074"/>
            <a:chExt cx="2299675" cy="41194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EB1D73D-124B-47D0-B792-FBF9D78D8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0179" y="1517074"/>
              <a:ext cx="2119744" cy="2119744"/>
            </a:xfrm>
            <a:prstGeom prst="rect">
              <a:avLst/>
            </a:prstGeom>
          </p:spPr>
        </p:pic>
        <p:sp>
          <p:nvSpPr>
            <p:cNvPr id="10" name="텍스트 개체 틀 4">
              <a:extLst>
                <a:ext uri="{FF2B5EF4-FFF2-40B4-BE49-F238E27FC236}">
                  <a16:creationId xmlns:a16="http://schemas.microsoft.com/office/drawing/2014/main" id="{17A85BF2-CAB1-4DD7-951E-58A385242314}"/>
                </a:ext>
              </a:extLst>
            </p:cNvPr>
            <p:cNvSpPr txBox="1">
              <a:spLocks/>
            </p:cNvSpPr>
            <p:nvPr/>
          </p:nvSpPr>
          <p:spPr>
            <a:xfrm>
              <a:off x="7460214" y="3872323"/>
              <a:ext cx="2299675" cy="17641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/>
                <a:t>정지은</a:t>
              </a:r>
              <a:r>
                <a:rPr lang="en-US" altLang="ko-KR" dirty="0"/>
                <a:t>(IT</a:t>
              </a:r>
              <a:r>
                <a:rPr lang="ko-KR" altLang="en-US" dirty="0"/>
                <a:t>정보</a:t>
              </a:r>
              <a:r>
                <a:rPr lang="en-US" altLang="ko-KR" dirty="0"/>
                <a:t>)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70FD607-A49B-4203-A6C5-8D8D36A2A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98" y="2502497"/>
            <a:ext cx="381000" cy="381000"/>
          </a:xfrm>
          <a:prstGeom prst="rect">
            <a:avLst/>
          </a:prstGeom>
        </p:spPr>
      </p:pic>
      <p:sp>
        <p:nvSpPr>
          <p:cNvPr id="16" name="모서리가 둥근 사각형 설명선 17">
            <a:extLst>
              <a:ext uri="{FF2B5EF4-FFF2-40B4-BE49-F238E27FC236}">
                <a16:creationId xmlns:a16="http://schemas.microsoft.com/office/drawing/2014/main" id="{2DA73CB3-4FE7-4DAB-B729-59C586331F97}"/>
              </a:ext>
            </a:extLst>
          </p:cNvPr>
          <p:cNvSpPr/>
          <p:nvPr/>
        </p:nvSpPr>
        <p:spPr>
          <a:xfrm>
            <a:off x="7109818" y="2554408"/>
            <a:ext cx="4787773" cy="2227140"/>
          </a:xfrm>
          <a:prstGeom prst="wedgeRoundRectCallout">
            <a:avLst>
              <a:gd name="adj1" fmla="val -57315"/>
              <a:gd name="adj2" fmla="val 36622"/>
              <a:gd name="adj3" fmla="val 16667"/>
            </a:avLst>
          </a:prstGeom>
          <a:solidFill>
            <a:srgbClr val="E008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2000" b="1" dirty="0">
                <a:ln w="3175">
                  <a:solidFill>
                    <a:prstClr val="white">
                      <a:lumMod val="65000"/>
                      <a:alpha val="5000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선택 주제 </a:t>
            </a:r>
            <a:r>
              <a:rPr kumimoji="1" lang="en-US" altLang="ko-KR" sz="2000" b="1" dirty="0">
                <a:ln w="3175">
                  <a:solidFill>
                    <a:prstClr val="white">
                      <a:lumMod val="65000"/>
                      <a:alpha val="5000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: </a:t>
            </a:r>
            <a:r>
              <a:rPr kumimoji="1" lang="ko-KR" altLang="en-US" sz="2000" b="1" dirty="0">
                <a:ln w="3175">
                  <a:solidFill>
                    <a:prstClr val="white">
                      <a:lumMod val="65000"/>
                      <a:alpha val="5000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웹 </a:t>
            </a:r>
            <a:r>
              <a:rPr kumimoji="1" lang="ko-KR" altLang="en-US" sz="2000" b="1" dirty="0" err="1">
                <a:ln w="3175">
                  <a:solidFill>
                    <a:prstClr val="white">
                      <a:lumMod val="65000"/>
                      <a:alpha val="5000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크롤링을</a:t>
            </a:r>
            <a:r>
              <a:rPr kumimoji="1" lang="ko-KR" altLang="en-US" sz="2000" b="1" dirty="0">
                <a:ln w="3175">
                  <a:solidFill>
                    <a:prstClr val="white">
                      <a:lumMod val="65000"/>
                      <a:alpha val="5000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이용한</a:t>
            </a:r>
            <a:endParaRPr kumimoji="1" lang="en-US" altLang="ko-KR" sz="2000" b="1" dirty="0">
              <a:ln w="3175">
                <a:solidFill>
                  <a:prstClr val="white">
                    <a:lumMod val="65000"/>
                    <a:alpha val="50000"/>
                  </a:prst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b="1" dirty="0">
                <a:ln w="3175">
                  <a:solidFill>
                    <a:prstClr val="white">
                      <a:lumMod val="65000"/>
                      <a:alpha val="5000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  </a:t>
            </a:r>
            <a:r>
              <a:rPr kumimoji="1" lang="ko-KR" altLang="en-US" sz="2000" b="1" dirty="0">
                <a:ln w="3175">
                  <a:solidFill>
                    <a:prstClr val="white">
                      <a:lumMod val="65000"/>
                      <a:alpha val="5000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통신사별 공시지원금 비교 사이트</a:t>
            </a:r>
            <a:endParaRPr kumimoji="1" lang="en-US" altLang="ko-KR" sz="2000" b="1" dirty="0">
              <a:ln w="3175">
                <a:solidFill>
                  <a:prstClr val="white">
                    <a:lumMod val="65000"/>
                    <a:alpha val="50000"/>
                  </a:prst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30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80FDC6-4D48-495F-9E26-E7D5C314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626EB-37F1-41D5-BC13-ED1F8DDE8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프로젝트 진행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25CFDB-4A83-462E-9C3C-409905D81D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03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E35571-128E-4532-88AD-79C91B0001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시스템 개요도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C2BC96E-2DCA-48F9-8377-566DC0C6C64B}"/>
              </a:ext>
            </a:extLst>
          </p:cNvPr>
          <p:cNvGrpSpPr/>
          <p:nvPr/>
        </p:nvGrpSpPr>
        <p:grpSpPr>
          <a:xfrm>
            <a:off x="3955139" y="1319121"/>
            <a:ext cx="6214913" cy="1146109"/>
            <a:chOff x="3955140" y="1451943"/>
            <a:chExt cx="6214913" cy="1146109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E7EB05E-5BAC-497E-85BF-E9247BDAC9B8}"/>
                </a:ext>
              </a:extLst>
            </p:cNvPr>
            <p:cNvSpPr/>
            <p:nvPr/>
          </p:nvSpPr>
          <p:spPr>
            <a:xfrm>
              <a:off x="3955140" y="1451943"/>
              <a:ext cx="6214913" cy="1146109"/>
            </a:xfrm>
            <a:prstGeom prst="roundRect">
              <a:avLst/>
            </a:prstGeom>
            <a:solidFill>
              <a:srgbClr val="FDC3DD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B188E18-F298-40B5-B091-F1A3B1459320}"/>
                </a:ext>
              </a:extLst>
            </p:cNvPr>
            <p:cNvGrpSpPr/>
            <p:nvPr/>
          </p:nvGrpSpPr>
          <p:grpSpPr>
            <a:xfrm>
              <a:off x="4524712" y="1779630"/>
              <a:ext cx="5195257" cy="574158"/>
              <a:chOff x="3833983" y="1739764"/>
              <a:chExt cx="5195257" cy="574158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033BC5B-C2A0-4B68-959F-847C4270858E}"/>
                  </a:ext>
                </a:extLst>
              </p:cNvPr>
              <p:cNvSpPr/>
              <p:nvPr/>
            </p:nvSpPr>
            <p:spPr>
              <a:xfrm>
                <a:off x="3833983" y="1739764"/>
                <a:ext cx="1544222" cy="574158"/>
              </a:xfrm>
              <a:prstGeom prst="rect">
                <a:avLst/>
              </a:prstGeom>
              <a:solidFill>
                <a:srgbClr val="E00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kt_crawler.py</a:t>
                </a:r>
                <a:endParaRPr lang="ko-KR" altLang="en-US" sz="1400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27B8B0E-8A12-4FE1-AD24-403471015C0E}"/>
                  </a:ext>
                </a:extLst>
              </p:cNvPr>
              <p:cNvSpPr/>
              <p:nvPr/>
            </p:nvSpPr>
            <p:spPr>
              <a:xfrm>
                <a:off x="5659500" y="1739764"/>
                <a:ext cx="1544222" cy="574158"/>
              </a:xfrm>
              <a:prstGeom prst="rect">
                <a:avLst/>
              </a:prstGeom>
              <a:solidFill>
                <a:srgbClr val="E00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sk_crawler.py</a:t>
                </a:r>
                <a:endParaRPr lang="ko-KR" altLang="en-US" sz="1400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2F3C46A-C8FC-48A7-8694-2148A5C1E27D}"/>
                  </a:ext>
                </a:extLst>
              </p:cNvPr>
              <p:cNvSpPr/>
              <p:nvPr/>
            </p:nvSpPr>
            <p:spPr>
              <a:xfrm>
                <a:off x="7485018" y="1739764"/>
                <a:ext cx="1544222" cy="574158"/>
              </a:xfrm>
              <a:prstGeom prst="rect">
                <a:avLst/>
              </a:prstGeom>
              <a:solidFill>
                <a:srgbClr val="E0086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lg_crawler.py</a:t>
                </a:r>
                <a:endParaRPr lang="ko-KR" altLang="en-US" sz="1400" dirty="0"/>
              </a:p>
            </p:txBody>
          </p:sp>
        </p:grp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2E7F7EE-18EE-44E7-885C-04F231572A42}"/>
              </a:ext>
            </a:extLst>
          </p:cNvPr>
          <p:cNvCxnSpPr>
            <a:cxnSpLocks/>
          </p:cNvCxnSpPr>
          <p:nvPr/>
        </p:nvCxnSpPr>
        <p:spPr>
          <a:xfrm>
            <a:off x="4181618" y="2744375"/>
            <a:ext cx="0" cy="94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406A399-F226-4E5D-AC83-BFA078493337}"/>
              </a:ext>
            </a:extLst>
          </p:cNvPr>
          <p:cNvCxnSpPr>
            <a:cxnSpLocks/>
          </p:cNvCxnSpPr>
          <p:nvPr/>
        </p:nvCxnSpPr>
        <p:spPr>
          <a:xfrm>
            <a:off x="5059862" y="4686005"/>
            <a:ext cx="9258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98A123A-A53E-4D47-AACD-C44EF9A1DEF1}"/>
              </a:ext>
            </a:extLst>
          </p:cNvPr>
          <p:cNvCxnSpPr/>
          <p:nvPr/>
        </p:nvCxnSpPr>
        <p:spPr>
          <a:xfrm>
            <a:off x="10485120" y="3963787"/>
            <a:ext cx="762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0AE8EA6F-436B-4D8F-83CD-F94D6CB919D1}"/>
              </a:ext>
            </a:extLst>
          </p:cNvPr>
          <p:cNvCxnSpPr/>
          <p:nvPr/>
        </p:nvCxnSpPr>
        <p:spPr>
          <a:xfrm>
            <a:off x="10485120" y="4327122"/>
            <a:ext cx="7620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E1410693-CA29-4DFA-97DB-A0D3FF1C07AB}"/>
              </a:ext>
            </a:extLst>
          </p:cNvPr>
          <p:cNvSpPr txBox="1"/>
          <p:nvPr/>
        </p:nvSpPr>
        <p:spPr>
          <a:xfrm>
            <a:off x="11328400" y="377912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지은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C65DFD3-45AC-48DA-A62F-8991D5F7C086}"/>
              </a:ext>
            </a:extLst>
          </p:cNvPr>
          <p:cNvSpPr txBox="1"/>
          <p:nvPr/>
        </p:nvSpPr>
        <p:spPr>
          <a:xfrm>
            <a:off x="11328400" y="419902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재상</a:t>
            </a:r>
          </a:p>
        </p:txBody>
      </p:sp>
      <p:pic>
        <p:nvPicPr>
          <p:cNvPr id="41" name="Picture 2" descr="DBì ëí ì´ë¯¸ì§ ê²ìê²°ê³¼">
            <a:extLst>
              <a:ext uri="{FF2B5EF4-FFF2-40B4-BE49-F238E27FC236}">
                <a16:creationId xmlns:a16="http://schemas.microsoft.com/office/drawing/2014/main" id="{C6503E15-D1E5-4421-ABD3-6DBAA95A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90" y="3800286"/>
            <a:ext cx="1150481" cy="15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9E42FF-C613-40E4-AFB7-5101BC19E0EB}"/>
              </a:ext>
            </a:extLst>
          </p:cNvPr>
          <p:cNvGrpSpPr/>
          <p:nvPr/>
        </p:nvGrpSpPr>
        <p:grpSpPr>
          <a:xfrm>
            <a:off x="6265220" y="3579520"/>
            <a:ext cx="2029397" cy="1857801"/>
            <a:chOff x="6259779" y="3568182"/>
            <a:chExt cx="2029397" cy="185780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DB2DF40-101E-4698-9DA1-EB2D17E4042D}"/>
                </a:ext>
              </a:extLst>
            </p:cNvPr>
            <p:cNvGrpSpPr/>
            <p:nvPr/>
          </p:nvGrpSpPr>
          <p:grpSpPr>
            <a:xfrm>
              <a:off x="6259779" y="3568182"/>
              <a:ext cx="2029397" cy="1857801"/>
              <a:chOff x="8813342" y="3274467"/>
              <a:chExt cx="1970475" cy="2407186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BB426E8A-2882-4DC5-8B92-2C099DB5B29A}"/>
                  </a:ext>
                </a:extLst>
              </p:cNvPr>
              <p:cNvSpPr/>
              <p:nvPr/>
            </p:nvSpPr>
            <p:spPr>
              <a:xfrm>
                <a:off x="8813342" y="3274467"/>
                <a:ext cx="1970475" cy="2407186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9D45D13-A901-4055-A0F7-5BC9DEEB209D}"/>
                  </a:ext>
                </a:extLst>
              </p:cNvPr>
              <p:cNvSpPr/>
              <p:nvPr/>
            </p:nvSpPr>
            <p:spPr>
              <a:xfrm>
                <a:off x="9167183" y="3321242"/>
                <a:ext cx="1169214" cy="478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 err="1"/>
                  <a:t>index.php</a:t>
                </a:r>
                <a:endParaRPr lang="ko-KR" altLang="en-US" dirty="0"/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CB6264B-18DF-43E1-A4ED-D53A2B3A4BCF}"/>
                </a:ext>
              </a:extLst>
            </p:cNvPr>
            <p:cNvSpPr/>
            <p:nvPr/>
          </p:nvSpPr>
          <p:spPr>
            <a:xfrm>
              <a:off x="6389343" y="4840759"/>
              <a:ext cx="1807625" cy="3215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Graph.php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BBD4112C-8158-40F7-8FA5-45FA37BA93B5}"/>
                </a:ext>
              </a:extLst>
            </p:cNvPr>
            <p:cNvSpPr/>
            <p:nvPr/>
          </p:nvSpPr>
          <p:spPr>
            <a:xfrm>
              <a:off x="6389343" y="4319552"/>
              <a:ext cx="1807627" cy="32155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</a:rPr>
                <a:t>Function.php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E5F5CBD-1C79-4697-A085-50B40596EBCA}"/>
              </a:ext>
            </a:extLst>
          </p:cNvPr>
          <p:cNvSpPr txBox="1"/>
          <p:nvPr/>
        </p:nvSpPr>
        <p:spPr>
          <a:xfrm>
            <a:off x="3381200" y="5481025"/>
            <a:ext cx="1678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&lt;MYSQL_DB&gt;</a:t>
            </a:r>
            <a:endParaRPr lang="ko-KR" altLang="en-US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C283172-40FA-4029-9D91-BBD118011991}"/>
              </a:ext>
            </a:extLst>
          </p:cNvPr>
          <p:cNvSpPr txBox="1"/>
          <p:nvPr/>
        </p:nvSpPr>
        <p:spPr>
          <a:xfrm>
            <a:off x="5862638" y="5481025"/>
            <a:ext cx="2871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&lt;Apache2 web server&gt;</a:t>
            </a:r>
            <a:endParaRPr lang="ko-KR" altLang="en-US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F3E4B2-3384-471C-AC79-E7555F7861DD}"/>
              </a:ext>
            </a:extLst>
          </p:cNvPr>
          <p:cNvSpPr txBox="1"/>
          <p:nvPr/>
        </p:nvSpPr>
        <p:spPr>
          <a:xfrm>
            <a:off x="5626638" y="2553258"/>
            <a:ext cx="2871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&lt;Crawler&gt;</a:t>
            </a:r>
            <a:endParaRPr lang="ko-KR" altLang="en-US" sz="16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A662964-7823-433B-978E-7ED65F1A1A6F}"/>
              </a:ext>
            </a:extLst>
          </p:cNvPr>
          <p:cNvCxnSpPr>
            <a:cxnSpLocks/>
          </p:cNvCxnSpPr>
          <p:nvPr/>
        </p:nvCxnSpPr>
        <p:spPr>
          <a:xfrm>
            <a:off x="2858384" y="1982432"/>
            <a:ext cx="993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EB2A43C-01C3-4FDC-B833-C2FF4A724A45}"/>
              </a:ext>
            </a:extLst>
          </p:cNvPr>
          <p:cNvSpPr/>
          <p:nvPr/>
        </p:nvSpPr>
        <p:spPr>
          <a:xfrm>
            <a:off x="1282992" y="1793558"/>
            <a:ext cx="1544222" cy="57415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crawler.sh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B435DD-FFAC-4B3A-A955-E1504756E39D}"/>
              </a:ext>
            </a:extLst>
          </p:cNvPr>
          <p:cNvSpPr txBox="1"/>
          <p:nvPr/>
        </p:nvSpPr>
        <p:spPr>
          <a:xfrm>
            <a:off x="1498897" y="2347941"/>
            <a:ext cx="1164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&lt;Script&gt;</a:t>
            </a:r>
            <a:endParaRPr lang="ko-KR" altLang="en-US" sz="16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C5E71DD-9DC5-4FC5-9300-CDC3D27F5F8E}"/>
              </a:ext>
            </a:extLst>
          </p:cNvPr>
          <p:cNvCxnSpPr>
            <a:cxnSpLocks/>
          </p:cNvCxnSpPr>
          <p:nvPr/>
        </p:nvCxnSpPr>
        <p:spPr>
          <a:xfrm>
            <a:off x="2061942" y="2744375"/>
            <a:ext cx="0" cy="1034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모서리가 접힌 도형 8">
            <a:extLst>
              <a:ext uri="{FF2B5EF4-FFF2-40B4-BE49-F238E27FC236}">
                <a16:creationId xmlns:a16="http://schemas.microsoft.com/office/drawing/2014/main" id="{99E543C7-E0E7-4CE7-9100-03D2236A6E9A}"/>
              </a:ext>
            </a:extLst>
          </p:cNvPr>
          <p:cNvSpPr/>
          <p:nvPr/>
        </p:nvSpPr>
        <p:spPr>
          <a:xfrm>
            <a:off x="1562322" y="3925725"/>
            <a:ext cx="1002167" cy="1293190"/>
          </a:xfrm>
          <a:prstGeom prst="folded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2018-12-09 22:31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Update </a:t>
            </a:r>
          </a:p>
          <a:p>
            <a:pPr algn="ctr"/>
            <a:r>
              <a:rPr lang="en-US" altLang="ko-KR" sz="1200" dirty="0"/>
              <a:t>….</a:t>
            </a:r>
          </a:p>
          <a:p>
            <a:pPr algn="ctr"/>
            <a:r>
              <a:rPr lang="en-US" altLang="ko-KR" sz="1200" dirty="0"/>
              <a:t>Error e…</a:t>
            </a:r>
            <a:endParaRPr lang="ko-KR" alt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020A9C-5287-4588-8243-FFC1632BAA31}"/>
              </a:ext>
            </a:extLst>
          </p:cNvPr>
          <p:cNvSpPr txBox="1"/>
          <p:nvPr/>
        </p:nvSpPr>
        <p:spPr>
          <a:xfrm>
            <a:off x="1456436" y="5481025"/>
            <a:ext cx="1164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&lt;log&gt;</a:t>
            </a:r>
            <a:endParaRPr lang="ko-KR" altLang="en-US" sz="16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9DBDFFF-6668-421E-B918-4F24C5E61073}"/>
              </a:ext>
            </a:extLst>
          </p:cNvPr>
          <p:cNvGrpSpPr/>
          <p:nvPr/>
        </p:nvGrpSpPr>
        <p:grpSpPr>
          <a:xfrm>
            <a:off x="935934" y="1292362"/>
            <a:ext cx="7613637" cy="5255618"/>
            <a:chOff x="935934" y="1292362"/>
            <a:chExt cx="7613637" cy="5255618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EBCC81A-7F6A-4BF9-BC66-F302D52A61B1}"/>
                </a:ext>
              </a:extLst>
            </p:cNvPr>
            <p:cNvCxnSpPr>
              <a:cxnSpLocks/>
            </p:cNvCxnSpPr>
            <p:nvPr/>
          </p:nvCxnSpPr>
          <p:spPr>
            <a:xfrm>
              <a:off x="6227615" y="1292362"/>
              <a:ext cx="0" cy="169682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FB5BCB1-485E-46D3-88FC-5E785D21C648}"/>
                </a:ext>
              </a:extLst>
            </p:cNvPr>
            <p:cNvGrpSpPr/>
            <p:nvPr/>
          </p:nvGrpSpPr>
          <p:grpSpPr>
            <a:xfrm>
              <a:off x="935934" y="1308569"/>
              <a:ext cx="7613637" cy="5239411"/>
              <a:chOff x="935934" y="1308569"/>
              <a:chExt cx="7613637" cy="5239411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EFE63BA3-BE66-4938-9CBE-67A9DBA90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615" y="2989183"/>
                <a:ext cx="232195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5400ADC0-AAC6-490E-A4EF-4704DF3B4F0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744664" y="4743073"/>
                <a:ext cx="3558797" cy="5101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8DDEE7BB-BDE5-4221-B259-7B7909216E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935" y="6539289"/>
                <a:ext cx="756261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2A3AEE70-732B-4A5E-85AB-591FAABAB52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-1680274" y="3929429"/>
                <a:ext cx="523241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7014FDF3-0A9F-4976-A477-9369CAD6D0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934" y="1308569"/>
                <a:ext cx="529168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707FB1-6116-428D-998A-E4B770D7A274}"/>
              </a:ext>
            </a:extLst>
          </p:cNvPr>
          <p:cNvSpPr/>
          <p:nvPr/>
        </p:nvSpPr>
        <p:spPr>
          <a:xfrm>
            <a:off x="6264444" y="1320129"/>
            <a:ext cx="4194541" cy="52111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09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D78FF9E0-8444-4689-A2A9-091CD45809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116"/>
          <a:stretch/>
        </p:blipFill>
        <p:spPr>
          <a:xfrm>
            <a:off x="315154" y="978440"/>
            <a:ext cx="5273336" cy="1669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hlinkClick r:id="rId5"/>
            <a:extLst>
              <a:ext uri="{FF2B5EF4-FFF2-40B4-BE49-F238E27FC236}">
                <a16:creationId xmlns:a16="http://schemas.microsoft.com/office/drawing/2014/main" id="{2A9BC27B-B819-4B8F-AECD-6B48865527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27" t="2511" r="8917"/>
          <a:stretch/>
        </p:blipFill>
        <p:spPr>
          <a:xfrm>
            <a:off x="315154" y="2821061"/>
            <a:ext cx="5273336" cy="1896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hlinkClick r:id="rId7"/>
            <a:extLst>
              <a:ext uri="{FF2B5EF4-FFF2-40B4-BE49-F238E27FC236}">
                <a16:creationId xmlns:a16="http://schemas.microsoft.com/office/drawing/2014/main" id="{40252D29-BAE2-4F71-A7AF-240CFECF74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9" r="22353"/>
          <a:stretch/>
        </p:blipFill>
        <p:spPr>
          <a:xfrm>
            <a:off x="315154" y="4905755"/>
            <a:ext cx="5273336" cy="1529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2FCD7D-9DD4-4D91-8ED1-D037F3273DB9}"/>
              </a:ext>
            </a:extLst>
          </p:cNvPr>
          <p:cNvSpPr txBox="1"/>
          <p:nvPr/>
        </p:nvSpPr>
        <p:spPr>
          <a:xfrm>
            <a:off x="5588490" y="1966553"/>
            <a:ext cx="91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EAA316"/>
                </a:solidFill>
              </a:rPr>
              <a:t>SKT</a:t>
            </a:r>
            <a:endParaRPr lang="ko-KR" altLang="en-US" sz="1600" b="1" dirty="0">
              <a:solidFill>
                <a:srgbClr val="EAA31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FA575-FBA8-4E20-B689-0A3DFDC17EA6}"/>
              </a:ext>
            </a:extLst>
          </p:cNvPr>
          <p:cNvSpPr txBox="1"/>
          <p:nvPr/>
        </p:nvSpPr>
        <p:spPr>
          <a:xfrm>
            <a:off x="5588490" y="3825783"/>
            <a:ext cx="91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KT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9AD927-C992-4DC9-8F56-D379AC1C86C1}"/>
              </a:ext>
            </a:extLst>
          </p:cNvPr>
          <p:cNvSpPr txBox="1"/>
          <p:nvPr/>
        </p:nvSpPr>
        <p:spPr>
          <a:xfrm>
            <a:off x="5588490" y="5516426"/>
            <a:ext cx="912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ED0F87"/>
                </a:solidFill>
              </a:rPr>
              <a:t>LG U+</a:t>
            </a:r>
            <a:endParaRPr lang="ko-KR" altLang="en-US" sz="1600" b="1" dirty="0">
              <a:solidFill>
                <a:srgbClr val="ED0F8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FF3490-E54E-436E-8DDF-2A7C64BD79CC}"/>
              </a:ext>
            </a:extLst>
          </p:cNvPr>
          <p:cNvSpPr txBox="1"/>
          <p:nvPr/>
        </p:nvSpPr>
        <p:spPr>
          <a:xfrm>
            <a:off x="6605287" y="1916744"/>
            <a:ext cx="502576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각 사이트마다 </a:t>
            </a:r>
            <a:endParaRPr lang="en-US" altLang="ko-KR" sz="1600" dirty="0"/>
          </a:p>
          <a:p>
            <a:r>
              <a:rPr lang="ko-KR" altLang="en-US" sz="1600" dirty="0"/>
              <a:t>출고가</a:t>
            </a:r>
            <a:r>
              <a:rPr lang="en-US" altLang="ko-KR" sz="1600" dirty="0"/>
              <a:t>, </a:t>
            </a:r>
            <a:r>
              <a:rPr lang="ko-KR" altLang="en-US" sz="1600" dirty="0"/>
              <a:t>총 지원금</a:t>
            </a:r>
            <a:r>
              <a:rPr lang="en-US" altLang="ko-KR" sz="1600" dirty="0"/>
              <a:t>, </a:t>
            </a:r>
            <a:r>
              <a:rPr lang="ko-KR" altLang="en-US" sz="1600" dirty="0"/>
              <a:t>실제 판매가등의 정보 게시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DC65E4-E51C-4F40-A647-6B3364B1B6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 err="1"/>
              <a:t>크롤링</a:t>
            </a:r>
            <a:r>
              <a:rPr lang="ko-KR" altLang="en-US" dirty="0"/>
              <a:t> 타겟 사이트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177598A-0F0C-4F2B-9B68-DE50AF0CCAF5}"/>
              </a:ext>
            </a:extLst>
          </p:cNvPr>
          <p:cNvCxnSpPr>
            <a:cxnSpLocks/>
          </p:cNvCxnSpPr>
          <p:nvPr/>
        </p:nvCxnSpPr>
        <p:spPr>
          <a:xfrm>
            <a:off x="6502533" y="1054731"/>
            <a:ext cx="0" cy="538014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BDF7C8-FD53-420E-835A-E514BE64AE31}"/>
              </a:ext>
            </a:extLst>
          </p:cNvPr>
          <p:cNvSpPr txBox="1"/>
          <p:nvPr/>
        </p:nvSpPr>
        <p:spPr>
          <a:xfrm>
            <a:off x="6605287" y="2963610"/>
            <a:ext cx="5271558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Selenium (for 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주로 웹 앱을 테스트하는데 이용하는 프레임워크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브라우저를 직접 동작 시킴으로써 </a:t>
            </a:r>
            <a:r>
              <a:rPr lang="en-US" altLang="ko-KR" sz="1600" dirty="0"/>
              <a:t>JavaScript</a:t>
            </a:r>
            <a:r>
              <a:rPr lang="ko-KR" altLang="en-US" sz="1600" dirty="0"/>
              <a:t>를 이용해 비동기적으로 혹은 뒤늦게 불러와지는 컨텐츠들을 가져올 수 있음</a:t>
            </a:r>
            <a:endParaRPr lang="en-US" altLang="ko-KR" sz="1600" dirty="0"/>
          </a:p>
          <a:p>
            <a:endParaRPr lang="ko-KR" altLang="en-US" sz="1600" dirty="0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82CF81B-6062-4554-A238-AC61F6895DFD}"/>
              </a:ext>
            </a:extLst>
          </p:cNvPr>
          <p:cNvSpPr/>
          <p:nvPr/>
        </p:nvSpPr>
        <p:spPr>
          <a:xfrm>
            <a:off x="8602020" y="4518290"/>
            <a:ext cx="854439" cy="86942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8E4842-7014-4F48-9FED-3B039A60DA3F}"/>
              </a:ext>
            </a:extLst>
          </p:cNvPr>
          <p:cNvSpPr/>
          <p:nvPr/>
        </p:nvSpPr>
        <p:spPr>
          <a:xfrm>
            <a:off x="6959671" y="4768338"/>
            <a:ext cx="4456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 err="1">
                <a:solidFill>
                  <a:srgbClr val="FF0000"/>
                </a:solidFill>
              </a:rPr>
              <a:t>셀레니움을</a:t>
            </a:r>
            <a:r>
              <a:rPr lang="ko-KR" altLang="en-US" b="1" dirty="0">
                <a:solidFill>
                  <a:srgbClr val="FF0000"/>
                </a:solidFill>
              </a:rPr>
              <a:t> 통한 </a:t>
            </a:r>
            <a:r>
              <a:rPr lang="en-US" altLang="ko-KR" b="1" dirty="0">
                <a:solidFill>
                  <a:srgbClr val="FF0000"/>
                </a:solidFill>
              </a:rPr>
              <a:t>page</a:t>
            </a:r>
            <a:r>
              <a:rPr lang="ko-KR" altLang="en-US" b="1" dirty="0">
                <a:solidFill>
                  <a:srgbClr val="FF0000"/>
                </a:solidFill>
              </a:rPr>
              <a:t>별 </a:t>
            </a:r>
            <a:r>
              <a:rPr lang="en-US" altLang="ko-KR" b="1" dirty="0">
                <a:solidFill>
                  <a:srgbClr val="FF0000"/>
                </a:solidFill>
              </a:rPr>
              <a:t>html </a:t>
            </a:r>
            <a:r>
              <a:rPr lang="ko-KR" altLang="en-US" b="1" dirty="0">
                <a:solidFill>
                  <a:srgbClr val="FF0000"/>
                </a:solidFill>
              </a:rPr>
              <a:t>소스 획득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0">
              <a:defRPr/>
            </a:pPr>
            <a:r>
              <a:rPr lang="ko-KR" altLang="en-US" b="1" dirty="0">
                <a:solidFill>
                  <a:srgbClr val="FF0000"/>
                </a:solidFill>
              </a:rPr>
              <a:t>및 정규식을 이용한 태그 제거 방법 사용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19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D33560-69AE-4B92-85EF-4A46A2E0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9C3615-219F-4A2C-B4A3-1A3D20BD4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 err="1"/>
              <a:t>크롤러</a:t>
            </a:r>
            <a:r>
              <a:rPr lang="ko-KR" altLang="en-US" dirty="0"/>
              <a:t> 제작</a:t>
            </a:r>
          </a:p>
          <a:p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979EAA-4B8A-4D4E-BAB1-AE8CFD790D28}"/>
              </a:ext>
            </a:extLst>
          </p:cNvPr>
          <p:cNvGrpSpPr/>
          <p:nvPr/>
        </p:nvGrpSpPr>
        <p:grpSpPr>
          <a:xfrm>
            <a:off x="404665" y="4521518"/>
            <a:ext cx="7437121" cy="1604303"/>
            <a:chOff x="299256" y="1108417"/>
            <a:chExt cx="7437121" cy="16043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B4201E6-2D27-4F6E-8B4B-054BDDB83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257" y="1446971"/>
              <a:ext cx="7437120" cy="12657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CEBF6C-B097-452E-9655-E51F02A10958}"/>
                </a:ext>
              </a:extLst>
            </p:cNvPr>
            <p:cNvSpPr txBox="1"/>
            <p:nvPr/>
          </p:nvSpPr>
          <p:spPr>
            <a:xfrm>
              <a:off x="299256" y="1108417"/>
              <a:ext cx="15701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ED0F87"/>
                  </a:solidFill>
                </a:rPr>
                <a:t>lg_crawler.py</a:t>
              </a:r>
              <a:endParaRPr lang="ko-KR" altLang="en-US" sz="1600" b="1" dirty="0">
                <a:solidFill>
                  <a:srgbClr val="ED0F87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7DA6BF-7927-4537-9D77-0B310631D111}"/>
              </a:ext>
            </a:extLst>
          </p:cNvPr>
          <p:cNvGrpSpPr/>
          <p:nvPr/>
        </p:nvGrpSpPr>
        <p:grpSpPr>
          <a:xfrm>
            <a:off x="404665" y="1311690"/>
            <a:ext cx="7435612" cy="1604303"/>
            <a:chOff x="299256" y="2980245"/>
            <a:chExt cx="7435612" cy="16043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8A16152-6AD8-4E87-AFBC-143A51D53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257" y="3318799"/>
              <a:ext cx="7435611" cy="126574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664A97-DACA-4F27-8D9D-FE3CEA302E91}"/>
                </a:ext>
              </a:extLst>
            </p:cNvPr>
            <p:cNvSpPr txBox="1"/>
            <p:nvPr/>
          </p:nvSpPr>
          <p:spPr>
            <a:xfrm>
              <a:off x="299256" y="2980245"/>
              <a:ext cx="1458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EAA316"/>
                  </a:solidFill>
                </a:rPr>
                <a:t>sk_crawler.py</a:t>
              </a:r>
              <a:endParaRPr lang="ko-KR" altLang="en-US" sz="1600" b="1" dirty="0">
                <a:solidFill>
                  <a:srgbClr val="EAA316"/>
                </a:solidFill>
              </a:endParaRPr>
            </a:p>
          </p:txBody>
        </p:sp>
      </p:grp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499C0C8-8788-41E1-810E-521FE505CA52}"/>
              </a:ext>
            </a:extLst>
          </p:cNvPr>
          <p:cNvSpPr/>
          <p:nvPr/>
        </p:nvSpPr>
        <p:spPr>
          <a:xfrm rot="16200000">
            <a:off x="8370551" y="3508433"/>
            <a:ext cx="854439" cy="117173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7F8A87B-1E6A-4771-9AF3-651D314F0DCD}"/>
              </a:ext>
            </a:extLst>
          </p:cNvPr>
          <p:cNvGrpSpPr/>
          <p:nvPr/>
        </p:nvGrpSpPr>
        <p:grpSpPr>
          <a:xfrm>
            <a:off x="404665" y="3085270"/>
            <a:ext cx="7435612" cy="1380806"/>
            <a:chOff x="299256" y="4931094"/>
            <a:chExt cx="7435612" cy="138080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8216A8-236B-4097-962E-2CBEFA08B245}"/>
                </a:ext>
              </a:extLst>
            </p:cNvPr>
            <p:cNvSpPr txBox="1"/>
            <p:nvPr/>
          </p:nvSpPr>
          <p:spPr>
            <a:xfrm>
              <a:off x="299256" y="4931094"/>
              <a:ext cx="1692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</a:rPr>
                <a:t>kt_crawler.py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97BCBB0-B80B-43B2-8DC7-4618D8C31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639" b="41556"/>
            <a:stretch/>
          </p:blipFill>
          <p:spPr>
            <a:xfrm>
              <a:off x="299257" y="5269648"/>
              <a:ext cx="7435611" cy="1042252"/>
            </a:xfrm>
            <a:prstGeom prst="rect">
              <a:avLst/>
            </a:prstGeom>
          </p:spPr>
        </p:pic>
      </p:grpSp>
      <p:pic>
        <p:nvPicPr>
          <p:cNvPr id="21" name="Picture 2" descr="DBì ëí ì´ë¯¸ì§ ê²ìê²°ê³¼">
            <a:extLst>
              <a:ext uri="{FF2B5EF4-FFF2-40B4-BE49-F238E27FC236}">
                <a16:creationId xmlns:a16="http://schemas.microsoft.com/office/drawing/2014/main" id="{6C9172A8-D8E2-4DFF-9B34-605161D3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085" y="2359195"/>
            <a:ext cx="2342152" cy="311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816419-3088-40B9-ADFC-475855E4CF7F}"/>
              </a:ext>
            </a:extLst>
          </p:cNvPr>
          <p:cNvSpPr txBox="1"/>
          <p:nvPr/>
        </p:nvSpPr>
        <p:spPr>
          <a:xfrm>
            <a:off x="9610874" y="5587047"/>
            <a:ext cx="2262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&lt;MYSQL_DB&gt;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54202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F40865-AF49-40BF-9905-940079D8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80EB-3BA6-4CBE-B630-45E127F71A4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BEAEDD-7416-43ED-9BD2-24CE20C538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데이터베이스 구축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7800224-9A6E-4DAD-ADD8-9EF145F8EA19}"/>
              </a:ext>
            </a:extLst>
          </p:cNvPr>
          <p:cNvGrpSpPr/>
          <p:nvPr/>
        </p:nvGrpSpPr>
        <p:grpSpPr>
          <a:xfrm>
            <a:off x="1861884" y="1662732"/>
            <a:ext cx="8468231" cy="4414014"/>
            <a:chOff x="2266768" y="1391270"/>
            <a:chExt cx="8468231" cy="441401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D6DE1A4-21BC-43C3-8CAE-19A0EC35E81E}"/>
                </a:ext>
              </a:extLst>
            </p:cNvPr>
            <p:cNvGrpSpPr/>
            <p:nvPr/>
          </p:nvGrpSpPr>
          <p:grpSpPr>
            <a:xfrm>
              <a:off x="2266768" y="1391270"/>
              <a:ext cx="8468231" cy="3957637"/>
              <a:chOff x="2266768" y="1391270"/>
              <a:chExt cx="8468231" cy="3957637"/>
            </a:xfrm>
          </p:grpSpPr>
          <p:sp>
            <p:nvSpPr>
              <p:cNvPr id="8" name="원통형 7">
                <a:extLst>
                  <a:ext uri="{FF2B5EF4-FFF2-40B4-BE49-F238E27FC236}">
                    <a16:creationId xmlns:a16="http://schemas.microsoft.com/office/drawing/2014/main" id="{7F87A61B-9C6D-44E9-AB0F-62DDE768FDE1}"/>
                  </a:ext>
                </a:extLst>
              </p:cNvPr>
              <p:cNvSpPr/>
              <p:nvPr/>
            </p:nvSpPr>
            <p:spPr>
              <a:xfrm>
                <a:off x="2266768" y="1391270"/>
                <a:ext cx="8468231" cy="3957637"/>
              </a:xfrm>
              <a:prstGeom prst="ca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9D651D7-957E-406E-837D-5974EC5F32E4}"/>
                  </a:ext>
                </a:extLst>
              </p:cNvPr>
              <p:cNvGrpSpPr/>
              <p:nvPr/>
            </p:nvGrpSpPr>
            <p:grpSpPr>
              <a:xfrm>
                <a:off x="3280516" y="1830560"/>
                <a:ext cx="2390267" cy="3196879"/>
                <a:chOff x="201543" y="3377947"/>
                <a:chExt cx="2390267" cy="3196879"/>
              </a:xfrm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315CC23E-FB68-41D1-A45A-E88E142DD263}"/>
                    </a:ext>
                  </a:extLst>
                </p:cNvPr>
                <p:cNvSpPr/>
                <p:nvPr/>
              </p:nvSpPr>
              <p:spPr>
                <a:xfrm>
                  <a:off x="201543" y="3377947"/>
                  <a:ext cx="1828799" cy="254832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/>
                    <a:t>TABLE </a:t>
                  </a:r>
                  <a:r>
                    <a:rPr lang="en-US" altLang="ko-KR" b="1" dirty="0" err="1"/>
                    <a:t>kt</a:t>
                  </a:r>
                  <a:endParaRPr lang="en-US" altLang="ko-KR" b="1" dirty="0"/>
                </a:p>
                <a:p>
                  <a:endParaRPr lang="en-US" altLang="ko-KR" dirty="0"/>
                </a:p>
                <a:p>
                  <a:r>
                    <a:rPr lang="ko-KR" altLang="en-US" dirty="0"/>
                    <a:t>이미지링크</a:t>
                  </a:r>
                  <a:endParaRPr lang="en-US" altLang="ko-KR" dirty="0"/>
                </a:p>
                <a:p>
                  <a:r>
                    <a:rPr lang="ko-KR" altLang="en-US" dirty="0"/>
                    <a:t>모델명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ko-KR" altLang="en-US" dirty="0"/>
                    <a:t>출고가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ko-KR" altLang="en-US" dirty="0"/>
                    <a:t>공시지원금</a:t>
                  </a:r>
                  <a:endParaRPr lang="en-US" altLang="ko-KR" dirty="0"/>
                </a:p>
                <a:p>
                  <a:r>
                    <a:rPr lang="ko-KR" altLang="en-US" dirty="0"/>
                    <a:t>추가할인</a:t>
                  </a:r>
                  <a:endParaRPr lang="en-US" altLang="ko-KR" dirty="0"/>
                </a:p>
                <a:p>
                  <a:r>
                    <a:rPr lang="ko-KR" altLang="en-US" dirty="0"/>
                    <a:t>단말대금</a:t>
                  </a:r>
                  <a:endParaRPr lang="en-US" altLang="ko-KR" dirty="0"/>
                </a:p>
                <a:p>
                  <a:r>
                    <a:rPr lang="ko-KR" altLang="en-US" dirty="0"/>
                    <a:t>공시일자</a:t>
                  </a:r>
                  <a:endParaRPr lang="en-US" altLang="ko-KR" dirty="0"/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E3DA75AD-A8A9-410A-B2B1-88E5567497E5}"/>
                    </a:ext>
                  </a:extLst>
                </p:cNvPr>
                <p:cNvSpPr/>
                <p:nvPr/>
              </p:nvSpPr>
              <p:spPr>
                <a:xfrm>
                  <a:off x="555504" y="3702222"/>
                  <a:ext cx="1828799" cy="2548329"/>
                </a:xfrm>
                <a:prstGeom prst="rect">
                  <a:avLst/>
                </a:prstGeom>
                <a:solidFill>
                  <a:srgbClr val="EAA31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/>
                    <a:t>TABLE </a:t>
                  </a:r>
                  <a:r>
                    <a:rPr lang="en-US" altLang="ko-KR" b="1" dirty="0" err="1"/>
                    <a:t>sk</a:t>
                  </a:r>
                  <a:endParaRPr lang="en-US" altLang="ko-KR" b="1" dirty="0"/>
                </a:p>
                <a:p>
                  <a:endParaRPr lang="en-US" altLang="ko-KR" dirty="0"/>
                </a:p>
                <a:p>
                  <a:r>
                    <a:rPr lang="ko-KR" altLang="en-US" dirty="0"/>
                    <a:t>이미지링크</a:t>
                  </a:r>
                  <a:endParaRPr lang="en-US" altLang="ko-KR" dirty="0"/>
                </a:p>
                <a:p>
                  <a:r>
                    <a:rPr lang="ko-KR" altLang="en-US" dirty="0"/>
                    <a:t>모델명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ko-KR" altLang="en-US" dirty="0"/>
                    <a:t>출고가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ko-KR" altLang="en-US" dirty="0"/>
                    <a:t>공시지원금</a:t>
                  </a:r>
                  <a:endParaRPr lang="en-US" altLang="ko-KR" dirty="0"/>
                </a:p>
                <a:p>
                  <a:r>
                    <a:rPr lang="ko-KR" altLang="en-US" dirty="0"/>
                    <a:t>추가할인</a:t>
                  </a:r>
                  <a:endParaRPr lang="en-US" altLang="ko-KR" dirty="0"/>
                </a:p>
                <a:p>
                  <a:r>
                    <a:rPr lang="ko-KR" altLang="en-US" dirty="0"/>
                    <a:t>단말대금</a:t>
                  </a:r>
                  <a:endParaRPr lang="en-US" altLang="ko-KR" dirty="0"/>
                </a:p>
                <a:p>
                  <a:r>
                    <a:rPr lang="ko-KR" altLang="en-US" dirty="0"/>
                    <a:t>공시일자</a:t>
                  </a:r>
                  <a:endParaRPr lang="en-US" altLang="ko-KR" dirty="0"/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43617867-E08E-4320-8A7D-EBF92975B18E}"/>
                    </a:ext>
                  </a:extLst>
                </p:cNvPr>
                <p:cNvSpPr/>
                <p:nvPr/>
              </p:nvSpPr>
              <p:spPr>
                <a:xfrm>
                  <a:off x="763011" y="4026497"/>
                  <a:ext cx="1828799" cy="2548329"/>
                </a:xfrm>
                <a:prstGeom prst="rect">
                  <a:avLst/>
                </a:prstGeom>
                <a:solidFill>
                  <a:srgbClr val="E00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dirty="0"/>
                    <a:t>TABLE </a:t>
                  </a:r>
                  <a:r>
                    <a:rPr lang="en-US" altLang="ko-KR" b="1" dirty="0"/>
                    <a:t>lg</a:t>
                  </a:r>
                  <a:endParaRPr lang="en-US" altLang="ko-KR" dirty="0"/>
                </a:p>
                <a:p>
                  <a:endParaRPr lang="en-US" altLang="ko-KR" dirty="0"/>
                </a:p>
                <a:p>
                  <a:r>
                    <a:rPr lang="ko-KR" altLang="en-US" dirty="0"/>
                    <a:t>이미지링크</a:t>
                  </a:r>
                  <a:endParaRPr lang="en-US" altLang="ko-KR" dirty="0"/>
                </a:p>
                <a:p>
                  <a:r>
                    <a:rPr lang="ko-KR" altLang="en-US" b="1" dirty="0"/>
                    <a:t>모델명</a:t>
                  </a:r>
                  <a:r>
                    <a:rPr lang="en-US" altLang="ko-KR" b="1" dirty="0"/>
                    <a:t>(key)</a:t>
                  </a:r>
                </a:p>
                <a:p>
                  <a:r>
                    <a:rPr lang="ko-KR" altLang="en-US" dirty="0"/>
                    <a:t>출고가</a:t>
                  </a:r>
                  <a:r>
                    <a:rPr lang="en-US" altLang="ko-KR" dirty="0"/>
                    <a:t> </a:t>
                  </a:r>
                </a:p>
                <a:p>
                  <a:r>
                    <a:rPr lang="ko-KR" altLang="en-US" dirty="0"/>
                    <a:t>공시지원금</a:t>
                  </a:r>
                  <a:endParaRPr lang="en-US" altLang="ko-KR" dirty="0"/>
                </a:p>
                <a:p>
                  <a:r>
                    <a:rPr lang="ko-KR" altLang="en-US" dirty="0"/>
                    <a:t>추가할인</a:t>
                  </a:r>
                  <a:endParaRPr lang="en-US" altLang="ko-KR" dirty="0"/>
                </a:p>
                <a:p>
                  <a:r>
                    <a:rPr lang="ko-KR" altLang="en-US" dirty="0"/>
                    <a:t>단말대금</a:t>
                  </a:r>
                  <a:endParaRPr lang="en-US" altLang="ko-KR" dirty="0"/>
                </a:p>
                <a:p>
                  <a:r>
                    <a:rPr lang="ko-KR" altLang="en-US" dirty="0"/>
                    <a:t>공시일자</a:t>
                  </a:r>
                  <a:endParaRPr lang="en-US" altLang="ko-KR" dirty="0"/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44D09A9-0BB5-4706-8A5C-55FB01DA7910}"/>
                  </a:ext>
                </a:extLst>
              </p:cNvPr>
              <p:cNvSpPr/>
              <p:nvPr/>
            </p:nvSpPr>
            <p:spPr>
              <a:xfrm>
                <a:off x="7820159" y="2154835"/>
                <a:ext cx="1828799" cy="30289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/>
                  <a:t>TABLE </a:t>
                </a:r>
                <a:r>
                  <a:rPr lang="en-US" altLang="ko-KR" b="1" dirty="0"/>
                  <a:t>update: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이미지링크</a:t>
                </a:r>
                <a:endParaRPr lang="en-US" altLang="ko-KR" dirty="0"/>
              </a:p>
              <a:p>
                <a:r>
                  <a:rPr lang="ko-KR" altLang="en-US" dirty="0"/>
                  <a:t>모델명</a:t>
                </a:r>
                <a:r>
                  <a:rPr lang="en-US" altLang="ko-KR" dirty="0"/>
                  <a:t> </a:t>
                </a:r>
              </a:p>
              <a:p>
                <a:r>
                  <a:rPr lang="ko-KR" altLang="en-US" dirty="0"/>
                  <a:t>출고가</a:t>
                </a:r>
                <a:r>
                  <a:rPr lang="en-US" altLang="ko-KR" dirty="0"/>
                  <a:t> </a:t>
                </a:r>
              </a:p>
              <a:p>
                <a:r>
                  <a:rPr lang="ko-KR" altLang="en-US" dirty="0"/>
                  <a:t>공시지원금</a:t>
                </a:r>
                <a:endParaRPr lang="en-US" altLang="ko-KR" dirty="0"/>
              </a:p>
              <a:p>
                <a:r>
                  <a:rPr lang="ko-KR" altLang="en-US" dirty="0"/>
                  <a:t>추가할인</a:t>
                </a:r>
                <a:endParaRPr lang="en-US" altLang="ko-KR" dirty="0"/>
              </a:p>
              <a:p>
                <a:r>
                  <a:rPr lang="ko-KR" altLang="en-US" dirty="0"/>
                  <a:t>단말대금</a:t>
                </a:r>
                <a:endParaRPr lang="en-US" altLang="ko-KR" dirty="0"/>
              </a:p>
              <a:p>
                <a:r>
                  <a:rPr lang="ko-KR" altLang="en-US" dirty="0"/>
                  <a:t>공시일자</a:t>
                </a:r>
                <a:endParaRPr lang="en-US" altLang="ko-KR" dirty="0"/>
              </a:p>
              <a:p>
                <a:r>
                  <a:rPr lang="en-US" altLang="ko-KR" b="1" dirty="0"/>
                  <a:t>Id</a:t>
                </a:r>
                <a:r>
                  <a:rPr lang="en-US" altLang="ko-KR" sz="1600" b="1" dirty="0"/>
                  <a:t>(key,</a:t>
                </a:r>
                <a:r>
                  <a:rPr lang="ko-KR" altLang="en-US" sz="1600" b="1" dirty="0"/>
                  <a:t>자동 증가</a:t>
                </a:r>
                <a:r>
                  <a:rPr lang="en-US" altLang="ko-KR" sz="1600" b="1" dirty="0"/>
                  <a:t>)</a:t>
                </a:r>
              </a:p>
              <a:p>
                <a:r>
                  <a:rPr lang="ko-KR" altLang="en-US" b="1" dirty="0"/>
                  <a:t>통신사</a:t>
                </a:r>
                <a:endParaRPr lang="en-US" altLang="ko-KR" b="1" dirty="0"/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0AF55E39-1305-48A8-9443-04A43813D46D}"/>
                  </a:ext>
                </a:extLst>
              </p:cNvPr>
              <p:cNvSpPr/>
              <p:nvPr/>
            </p:nvSpPr>
            <p:spPr>
              <a:xfrm>
                <a:off x="5794141" y="3224636"/>
                <a:ext cx="1902660" cy="105727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공시일자 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업데이트시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305992-7622-4A80-B149-97647715B4B3}"/>
                </a:ext>
              </a:extLst>
            </p:cNvPr>
            <p:cNvSpPr txBox="1"/>
            <p:nvPr/>
          </p:nvSpPr>
          <p:spPr>
            <a:xfrm>
              <a:off x="5614289" y="5466730"/>
              <a:ext cx="22623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&lt;</a:t>
              </a:r>
              <a:r>
                <a:rPr lang="en-US" altLang="ko-KR" sz="1600" dirty="0" err="1"/>
                <a:t>DB_project</a:t>
              </a:r>
              <a:r>
                <a:rPr lang="en-US" altLang="ko-KR" sz="1600" dirty="0"/>
                <a:t>&gt;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58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622</Words>
  <Application>Microsoft Office PowerPoint</Application>
  <PresentationFormat>와이드스크린</PresentationFormat>
  <Paragraphs>147</Paragraphs>
  <Slides>17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10X10</vt:lpstr>
      <vt:lpstr>나눔스퀘어 Bold</vt:lpstr>
      <vt:lpstr>맑은 고딕</vt:lpstr>
      <vt:lpstr>서울남산체 B</vt:lpstr>
      <vt:lpstr>제주고딕</vt:lpstr>
      <vt:lpstr>Arial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지은</dc:creator>
  <cp:lastModifiedBy> </cp:lastModifiedBy>
  <cp:revision>517</cp:revision>
  <dcterms:created xsi:type="dcterms:W3CDTF">2018-11-26T05:09:31Z</dcterms:created>
  <dcterms:modified xsi:type="dcterms:W3CDTF">2018-12-10T12:15:57Z</dcterms:modified>
</cp:coreProperties>
</file>